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Lst>
  <p:sldSz cy="6858000" cx="9144000"/>
  <p:notesSz cx="6858000" cy="9144000"/>
  <p:embeddedFontLst>
    <p:embeddedFont>
      <p:font typeface="Dosis"/>
      <p:regular r:id="rId39"/>
      <p:bold r:id="rId40"/>
    </p:embeddedFont>
    <p:embeddedFont>
      <p:font typeface="Roboto"/>
      <p:regular r:id="rId41"/>
      <p:bold r:id="rId42"/>
      <p:italic r:id="rId43"/>
      <p:boldItalic r:id="rId44"/>
    </p:embeddedFont>
    <p:embeddedFont>
      <p:font typeface="Helvetica Neue"/>
      <p:regular r:id="rId45"/>
      <p:bold r:id="rId46"/>
      <p:italic r:id="rId47"/>
      <p:boldItalic r:id="rId48"/>
    </p:embeddedFont>
    <p:embeddedFont>
      <p:font typeface="Passion One"/>
      <p:regular r:id="rId49"/>
      <p:bold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font" Target="fonts/Dosis-bold.fntdata"/><Relationship Id="rId42" Type="http://schemas.openxmlformats.org/officeDocument/2006/relationships/font" Target="fonts/Roboto-bold.fntdata"/><Relationship Id="rId41" Type="http://schemas.openxmlformats.org/officeDocument/2006/relationships/font" Target="fonts/Roboto-regular.fntdata"/><Relationship Id="rId44" Type="http://schemas.openxmlformats.org/officeDocument/2006/relationships/font" Target="fonts/Roboto-boldItalic.fntdata"/><Relationship Id="rId43" Type="http://schemas.openxmlformats.org/officeDocument/2006/relationships/font" Target="fonts/Roboto-italic.fntdata"/><Relationship Id="rId46" Type="http://schemas.openxmlformats.org/officeDocument/2006/relationships/font" Target="fonts/HelveticaNeue-bold.fntdata"/><Relationship Id="rId45" Type="http://schemas.openxmlformats.org/officeDocument/2006/relationships/font" Target="fonts/HelveticaNeue-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HelveticaNeue-boldItalic.fntdata"/><Relationship Id="rId47" Type="http://schemas.openxmlformats.org/officeDocument/2006/relationships/font" Target="fonts/HelveticaNeue-italic.fntdata"/><Relationship Id="rId49" Type="http://schemas.openxmlformats.org/officeDocument/2006/relationships/font" Target="fonts/PassionOne-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font" Target="fonts/Dosis-regular.fntdata"/><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0" Type="http://schemas.openxmlformats.org/officeDocument/2006/relationships/font" Target="fonts/PassionOne-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jpg>
</file>

<file path=ppt/media/image03.jpg>
</file>

<file path=ppt/media/image04.jpg>
</file>

<file path=ppt/media/image05.jpg>
</file>

<file path=ppt/media/image06.jpg>
</file>

<file path=ppt/media/image07.jpg>
</file>

<file path=ppt/media/image08.png>
</file>

<file path=ppt/media/image09.png>
</file>

<file path=ppt/media/image10.png>
</file>

<file path=ppt/media/image11.png>
</file>

<file path=ppt/media/image12.jpg>
</file>

<file path=ppt/media/image13.png>
</file>

<file path=ppt/media/image14.jpg>
</file>

<file path=ppt/media/image15.jpg>
</file>

<file path=ppt/media/image16.jpg>
</file>

<file path=ppt/media/image17.png>
</file>

<file path=ppt/media/image18.jpg>
</file>

<file path=ppt/media/image19.jpg>
</file>

<file path=ppt/media/image20.jpg>
</file>

<file path=ppt/media/image21.png>
</file>

<file path=ppt/media/image22.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lic.kr/p/9QyQnp"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lic.kr/p/6i9K2k"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lic.kr/p/38DkZV"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lic.kr/p/p28wLi"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4" name="Shape 54"/>
        <p:cNvGrpSpPr/>
        <p:nvPr/>
      </p:nvGrpSpPr>
      <p:grpSpPr>
        <a:xfrm>
          <a:off x="0" y="0"/>
          <a:ext cx="0" cy="0"/>
          <a:chOff x="0" y="0"/>
          <a:chExt cx="0" cy="0"/>
        </a:xfrm>
      </p:grpSpPr>
      <p:sp>
        <p:nvSpPr>
          <p:cNvPr id="55" name="Shape 55"/>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56" name="Shape 5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https://flic.kr/p/9xDom6</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https://flic.kr/p/fxxvp</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29" name="Shape 12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64" name="Shape 1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0" name="Shape 60"/>
        <p:cNvGrpSpPr/>
        <p:nvPr/>
      </p:nvGrpSpPr>
      <p:grpSpPr>
        <a:xfrm>
          <a:off x="0" y="0"/>
          <a:ext cx="0" cy="0"/>
          <a:chOff x="0" y="0"/>
          <a:chExt cx="0" cy="0"/>
        </a:xfrm>
      </p:grpSpPr>
      <p:sp>
        <p:nvSpPr>
          <p:cNvPr id="61" name="Shape 61"/>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62" name="Shape 6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u="sng">
                <a:solidFill>
                  <a:schemeClr val="hlink"/>
                </a:solidFill>
                <a:hlinkClick r:id="rId2"/>
              </a:rPr>
              <a:t>https://flic.kr/p/9QyQnp</a:t>
            </a:r>
          </a:p>
          <a:p>
            <a:pPr lvl="0">
              <a:spcBef>
                <a:spcPts val="0"/>
              </a:spcBef>
              <a:buNone/>
            </a:pPr>
            <a:r>
              <a:t/>
            </a:r>
            <a:endParaRPr/>
          </a:p>
          <a:p>
            <a:pPr lvl="0" rtl="0">
              <a:spcBef>
                <a:spcPts val="0"/>
              </a:spcBef>
              <a:buNone/>
            </a:pPr>
            <a:r>
              <a:rPr lang="en"/>
              <a:t>Two of the most popular ways of ingesting data from the internet are web scraping and web crawling. Scraping (done by scrapers) refers to the automated extraction of specific information from a web page. This information is often a page's text content, but it may also include the headers, the date the page was published, what links are present on the page, or any other specific information the page contains. Crawling (done by crawlers or spiders) involves the traversal of a website's link network, while saving or indexing all the pages in that network. Scraping is done with an explicit purpose of extracting specific information from a page, while crawling is done in order to obtain information about link networks within and between websites. It is possible to both crawl a website and scrape each of the pages, but only if we know what specific content we want from each page and have information about its structure in advance.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06" name="Shape 2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Two of the most popular ways of ingesting data from the internet are web scraping and web crawling. Scraping (done by scrapers) refers to the automated extraction of specific information from a web page. This information is often a page's text content, but it may also include the headers, the date the page was published, what links are present on the page, or any other specific information the page contains. Crawling (done by crawlers or spiders) involves the traversal of a website's link network, while saving or indexing all the pages in that network. Scraping is done with an explicit purpose of extracting specific information from a page, while crawling is done in order to obtain information about link networks within and between websites. It is possible to both crawl a website and scrape each of the pages, but only if we know what specific content we want from each page and have information about its structure in advance.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0" name="Shape 210"/>
        <p:cNvGrpSpPr/>
        <p:nvPr/>
      </p:nvGrpSpPr>
      <p:grpSpPr>
        <a:xfrm>
          <a:off x="0" y="0"/>
          <a:ext cx="0" cy="0"/>
          <a:chOff x="0" y="0"/>
          <a:chExt cx="0" cy="0"/>
        </a:xfrm>
      </p:grpSpPr>
      <p:sp>
        <p:nvSpPr>
          <p:cNvPr id="211" name="Shape 211"/>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12" name="Shape 21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Two of the most popular ways of ingesting data from the internet are web scraping and web crawling. Scraping (done by scrapers) refers to the automated extraction of specific information from a web page. This information is often a page's text content, but it may also include the headers, the date the page was published, what links are present on the page, or any other specific information the page contains. Crawling (done by crawlers or spiders) involves the traversal of a website's link network, while saving or indexing all the pages in that network. Scraping is done with an explicit purpose of extracting specific information from a page, while crawling is done in order to obtain information about link networks within and between websites. It is possible to both crawl a website and scrape each of the pages, but only if we know what specific content we want from each page and have information about its structure in advance.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24" name="Shape 2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u="sng">
                <a:solidFill>
                  <a:schemeClr val="hlink"/>
                </a:solidFill>
                <a:hlinkClick r:id="rId2"/>
              </a:rPr>
              <a:t>https://flic.kr/p/6i9K2k</a:t>
            </a:r>
          </a:p>
          <a:p>
            <a:pPr lvl="0">
              <a:spcBef>
                <a:spcPts val="0"/>
              </a:spcBef>
              <a:buNone/>
            </a:pPr>
            <a:r>
              <a:t/>
            </a:r>
            <a:endParaRPr/>
          </a:p>
          <a:p>
            <a:pPr lvl="0" rtl="0">
              <a:spcBef>
                <a:spcPts val="0"/>
              </a:spcBef>
              <a:buNone/>
            </a:pPr>
            <a:r>
              <a:rPr lang="en"/>
              <a:t>Two of the most popular ways of ingesting data from the internet are web scraping and web crawling. Scraping (done by scrapers) refers to the automated extraction of specific information from a web page. This information is often a page's text content, but it may also include the headers, the date the page was published, what links are present on the page, or any other specific information the page contains. Crawling (done by crawlers or spiders) involves the traversal of a website's link network, while saving or indexing all the pages in that network. Scraping is done with an explicit purpose of extracting specific information from a page, while crawling is done in order to obtain information about link networks within and between websites. It is possible to both crawl a website and scrape each of the pages, but only if we know what specific content we want from each page and have information about its structure in advance.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7" name="Shape 227"/>
        <p:cNvGrpSpPr/>
        <p:nvPr/>
      </p:nvGrpSpPr>
      <p:grpSpPr>
        <a:xfrm>
          <a:off x="0" y="0"/>
          <a:ext cx="0" cy="0"/>
          <a:chOff x="0" y="0"/>
          <a:chExt cx="0" cy="0"/>
        </a:xfrm>
      </p:grpSpPr>
      <p:sp>
        <p:nvSpPr>
          <p:cNvPr id="228" name="Shape 228"/>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29" name="Shape 22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Two of the most popular ways of ingesting data from the internet are web scraping and web crawling. Scraping (done by scrapers) refers to the automated extraction of specific information from a web page. This information is often a page's text content, but it may also include the headers, the date the page was published, what links are present on the page, or any other specific information the page contains. Crawling (done by crawlers or spiders) involves the traversal of a website's link network, while saving or indexing all the pages in that network. Scraping is done with an explicit purpose of extracting specific information from a page, while crawling is done in order to obtain information about link networks within and between websites. It is possible to both crawl a website and scrape each of the pages, but only if we know what specific content we want from each page and have information about its structure in advance.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3" name="Shape 233"/>
        <p:cNvGrpSpPr/>
        <p:nvPr/>
      </p:nvGrpSpPr>
      <p:grpSpPr>
        <a:xfrm>
          <a:off x="0" y="0"/>
          <a:ext cx="0" cy="0"/>
          <a:chOff x="0" y="0"/>
          <a:chExt cx="0" cy="0"/>
        </a:xfrm>
      </p:grpSpPr>
      <p:sp>
        <p:nvSpPr>
          <p:cNvPr id="234" name="Shape 234"/>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35" name="Shape 2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Two of the most popular ways of ingesting data from the internet are web scraping and web crawling. Scraping (done by scrapers) refers to the automated extraction of specific information from a web page. This information is often a page's text content, but it may also include the headers, the date the page was published, what links are present on the page, or any other specific information the page contains. Crawling (done by crawlers or spiders) involves the traversal of a website's link network, while saving or indexing all the pages in that network. Scraping is done with an explicit purpose of extracting specific information from a page, while crawling is done in order to obtain information about link networks within and between websites. It is possible to both crawl a website and scrape each of the pages, but only if we know what specific content we want from each page and have information about its structure in advance.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9" name="Shape 239"/>
        <p:cNvGrpSpPr/>
        <p:nvPr/>
      </p:nvGrpSpPr>
      <p:grpSpPr>
        <a:xfrm>
          <a:off x="0" y="0"/>
          <a:ext cx="0" cy="0"/>
          <a:chOff x="0" y="0"/>
          <a:chExt cx="0" cy="0"/>
        </a:xfrm>
      </p:grpSpPr>
      <p:sp>
        <p:nvSpPr>
          <p:cNvPr id="240" name="Shape 240"/>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41" name="Shape 2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47" name="Shape 24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https://flic.kr/p/dhiRDk</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 name="Shape 66"/>
        <p:cNvGrpSpPr/>
        <p:nvPr/>
      </p:nvGrpSpPr>
      <p:grpSpPr>
        <a:xfrm>
          <a:off x="0" y="0"/>
          <a:ext cx="0" cy="0"/>
          <a:chOff x="0" y="0"/>
          <a:chExt cx="0" cy="0"/>
        </a:xfrm>
      </p:grpSpPr>
      <p:sp>
        <p:nvSpPr>
          <p:cNvPr id="67" name="Shape 67"/>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68" name="Shape 6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u="sng">
                <a:solidFill>
                  <a:schemeClr val="hlink"/>
                </a:solidFill>
                <a:hlinkClick r:id="rId2"/>
              </a:rPr>
              <a:t>https://flic.kr/p/38DkZV</a:t>
            </a:r>
          </a:p>
          <a:p>
            <a:pPr lvl="0">
              <a:spcBef>
                <a:spcPts val="0"/>
              </a:spcBef>
              <a:buNone/>
            </a:pPr>
            <a:r>
              <a:t/>
            </a:r>
            <a:endParaRPr>
              <a:solidFill>
                <a:schemeClr val="dk1"/>
              </a:solidFill>
            </a:endParaRPr>
          </a:p>
          <a:p>
            <a:pPr lvl="0">
              <a:spcBef>
                <a:spcPts val="0"/>
              </a:spcBef>
              <a:buClr>
                <a:schemeClr val="dk1"/>
              </a:buClr>
              <a:buSzPct val="100000"/>
              <a:buFont typeface="Arial"/>
              <a:buNone/>
            </a:pPr>
            <a:r>
              <a:rPr lang="en">
                <a:solidFill>
                  <a:schemeClr val="dk1"/>
                </a:solidFill>
              </a:rPr>
              <a:t>As data scientists, we rely heavily on structure and patterns, not only in the content of our data, but in its history and provenance. In general, good data sources have a determinable structure, where different pieces of content are organized according to some schema and can be extracted systematically via the application of some logic to that schema. If there is no common structure or schema between documents, it becomes difficult to discern any patterns for extracting the information we want, which often results in either no data retrieved at all or significant cleaning required to correct what the ingestion process got wrong.</a:t>
            </a:r>
          </a:p>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
              <a:t>For more advanced crawling and scraping, it may be worth looking into the following tools.</a:t>
            </a:r>
          </a:p>
          <a:p>
            <a:pPr lvl="0">
              <a:spcBef>
                <a:spcPts val="0"/>
              </a:spcBef>
              <a:buClr>
                <a:schemeClr val="dk1"/>
              </a:buClr>
              <a:buSzPct val="100000"/>
              <a:buFont typeface="Arial"/>
              <a:buNone/>
            </a:pPr>
            <a:r>
              <a:t/>
            </a:r>
            <a:endParaRPr/>
          </a:p>
          <a:p>
            <a:pPr lvl="0">
              <a:spcBef>
                <a:spcPts val="0"/>
              </a:spcBef>
              <a:buClr>
                <a:schemeClr val="dk1"/>
              </a:buClr>
              <a:buSzPct val="100000"/>
              <a:buFont typeface="Arial"/>
              <a:buNone/>
            </a:pPr>
            <a:r>
              <a:rPr lang="en"/>
              <a:t>* Scrapy - an open source framework for extracting data from websites.</a:t>
            </a:r>
          </a:p>
          <a:p>
            <a:pPr lvl="0">
              <a:spcBef>
                <a:spcPts val="0"/>
              </a:spcBef>
              <a:buClr>
                <a:schemeClr val="dk1"/>
              </a:buClr>
              <a:buSzPct val="100000"/>
              <a:buFont typeface="Arial"/>
              <a:buNone/>
            </a:pPr>
            <a:r>
              <a:rPr lang="en"/>
              <a:t>* Selenium - a Python library that allows you to simulate user interaction with a website.</a:t>
            </a:r>
          </a:p>
          <a:p>
            <a:pPr lvl="0">
              <a:spcBef>
                <a:spcPts val="0"/>
              </a:spcBef>
              <a:buClr>
                <a:schemeClr val="dk1"/>
              </a:buClr>
              <a:buSzPct val="100000"/>
              <a:buFont typeface="Arial"/>
              <a:buNone/>
            </a:pPr>
            <a:r>
              <a:rPr lang="en"/>
              <a:t>* Apache Nutch - a highly extensible and scalable open source web crawler.</a:t>
            </a:r>
          </a:p>
          <a:p>
            <a:pPr lvl="0" rt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3" name="Shape 263"/>
        <p:cNvGrpSpPr/>
        <p:nvPr/>
      </p:nvGrpSpPr>
      <p:grpSpPr>
        <a:xfrm>
          <a:off x="0" y="0"/>
          <a:ext cx="0" cy="0"/>
          <a:chOff x="0" y="0"/>
          <a:chExt cx="0" cy="0"/>
        </a:xfrm>
      </p:grpSpPr>
      <p:sp>
        <p:nvSpPr>
          <p:cNvPr id="264" name="Shape 264"/>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65" name="Shape 2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4" name="Shape 274"/>
        <p:cNvGrpSpPr/>
        <p:nvPr/>
      </p:nvGrpSpPr>
      <p:grpSpPr>
        <a:xfrm>
          <a:off x="0" y="0"/>
          <a:ext cx="0" cy="0"/>
          <a:chOff x="0" y="0"/>
          <a:chExt cx="0" cy="0"/>
        </a:xfrm>
      </p:grpSpPr>
      <p:sp>
        <p:nvSpPr>
          <p:cNvPr id="275" name="Shape 275"/>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76" name="Shape 2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https://flic.kr/p/yMkw9</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301" name="Shape 3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 name="Shape 72"/>
        <p:cNvGrpSpPr/>
        <p:nvPr/>
      </p:nvGrpSpPr>
      <p:grpSpPr>
        <a:xfrm>
          <a:off x="0" y="0"/>
          <a:ext cx="0" cy="0"/>
          <a:chOff x="0" y="0"/>
          <a:chExt cx="0" cy="0"/>
        </a:xfrm>
      </p:grpSpPr>
      <p:sp>
        <p:nvSpPr>
          <p:cNvPr id="73" name="Shape 73"/>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74" name="Shape 7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As data scientists, we rely heavily on structure and patterns, not only in the content of our data, but in its history and provenance. In general, good data sources have a determinable structure, where different pieces of content are organized according to some schema and can be extracted systematically via the application of some logic to that schema. If there is no common structure or schema between documents, it becomes difficult to discern any patterns for extracting the information we want, which often results in either no data retrieved at all or significant cleaning required to correct what the ingestion process got wrong.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Also, we’re in DC - Data.gov is a very important resource for data collection and aggregation - with APIs that are constantly being updated with new data. </a:t>
            </a:r>
          </a:p>
          <a:p>
            <a:pPr lvl="0">
              <a:spcBef>
                <a:spcPts val="0"/>
              </a:spcBef>
              <a:buNone/>
            </a:pPr>
            <a:r>
              <a:rPr lang="en"/>
              <a:t>More importantly, Federal agencies in this area are desperate for community data work and visualizations - there are reverse pitches and more to get data scientists involved.</a:t>
            </a:r>
          </a:p>
          <a:p>
            <a:pPr lvl="0" rtl="0">
              <a:spcBef>
                <a:spcPts val="0"/>
              </a:spcBef>
              <a:buNone/>
            </a:pPr>
            <a:r>
              <a:rPr lang="en"/>
              <a:t>Also keep in mind that Data.gov is just a start - the Federal Reserve Board has massive amounts of data, but cannot participate in Data.gov.</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https://flic.kr/p/BesCLS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u="sng">
                <a:solidFill>
                  <a:schemeClr val="hlink"/>
                </a:solidFill>
                <a:hlinkClick r:id="rId2"/>
              </a:rPr>
              <a:t>https://flic.kr/p/p28wLi</a:t>
            </a:r>
          </a:p>
          <a:p>
            <a:pPr lvl="0">
              <a:spcBef>
                <a:spcPts val="0"/>
              </a:spcBef>
              <a:buNone/>
            </a:pPr>
            <a:r>
              <a:t/>
            </a:r>
            <a:endParaRPr/>
          </a:p>
          <a:p>
            <a:pPr lvl="0" rtl="0">
              <a:spcBef>
                <a:spcPts val="0"/>
              </a:spcBef>
              <a:buClr>
                <a:schemeClr val="dk1"/>
              </a:buClr>
              <a:buSzPct val="100000"/>
              <a:buFont typeface="Arial"/>
              <a:buNone/>
            </a:pPr>
            <a:r>
              <a:rPr lang="en"/>
              <a:t>Data comes from a variety of sources in a format that was intended for the producer; not necessarily as you require it. Once you have it stored locally you can wrangle it to your needs and input it into a database.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1143309" y="685800"/>
            <a:ext cx="4572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solidFill>
          <a:srgbClr val="0085CA"/>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311708" y="687966"/>
            <a:ext cx="8520600" cy="2736900"/>
          </a:xfrm>
          <a:prstGeom prst="rect">
            <a:avLst/>
          </a:prstGeom>
        </p:spPr>
        <p:txBody>
          <a:bodyPr anchorCtr="0" anchor="b" bIns="91425" lIns="91425" rIns="91425" tIns="91425"/>
          <a:lstStyle>
            <a:lvl1pPr lvl="0" algn="ctr">
              <a:spcBef>
                <a:spcPts val="0"/>
              </a:spcBef>
              <a:buClr>
                <a:srgbClr val="FFFFFF"/>
              </a:buClr>
              <a:buSzPct val="100000"/>
              <a:defRPr sz="5200">
                <a:solidFill>
                  <a:srgbClr val="FFFFFF"/>
                </a:solidFill>
              </a:defRPr>
            </a:lvl1pPr>
            <a:lvl2pPr lvl="1" algn="ctr">
              <a:spcBef>
                <a:spcPts val="0"/>
              </a:spcBef>
              <a:buClr>
                <a:srgbClr val="FFFFFF"/>
              </a:buClr>
              <a:buSzPct val="100000"/>
              <a:defRPr sz="5200">
                <a:solidFill>
                  <a:srgbClr val="FFFFFF"/>
                </a:solidFill>
              </a:defRPr>
            </a:lvl2pPr>
            <a:lvl3pPr lvl="2" algn="ctr">
              <a:spcBef>
                <a:spcPts val="0"/>
              </a:spcBef>
              <a:buClr>
                <a:srgbClr val="FFFFFF"/>
              </a:buClr>
              <a:buSzPct val="100000"/>
              <a:defRPr sz="5200">
                <a:solidFill>
                  <a:srgbClr val="FFFFFF"/>
                </a:solidFill>
              </a:defRPr>
            </a:lvl3pPr>
            <a:lvl4pPr lvl="3" algn="ctr">
              <a:spcBef>
                <a:spcPts val="0"/>
              </a:spcBef>
              <a:buClr>
                <a:srgbClr val="FFFFFF"/>
              </a:buClr>
              <a:buSzPct val="100000"/>
              <a:defRPr sz="5200">
                <a:solidFill>
                  <a:srgbClr val="FFFFFF"/>
                </a:solidFill>
              </a:defRPr>
            </a:lvl4pPr>
            <a:lvl5pPr lvl="4" algn="ctr">
              <a:spcBef>
                <a:spcPts val="0"/>
              </a:spcBef>
              <a:buClr>
                <a:srgbClr val="FFFFFF"/>
              </a:buClr>
              <a:buSzPct val="100000"/>
              <a:defRPr sz="5200">
                <a:solidFill>
                  <a:srgbClr val="FFFFFF"/>
                </a:solidFill>
              </a:defRPr>
            </a:lvl5pPr>
            <a:lvl6pPr lvl="5" algn="ctr">
              <a:spcBef>
                <a:spcPts val="0"/>
              </a:spcBef>
              <a:buClr>
                <a:srgbClr val="FFFFFF"/>
              </a:buClr>
              <a:buSzPct val="100000"/>
              <a:defRPr sz="5200">
                <a:solidFill>
                  <a:srgbClr val="FFFFFF"/>
                </a:solidFill>
              </a:defRPr>
            </a:lvl6pPr>
            <a:lvl7pPr lvl="6" algn="ctr">
              <a:spcBef>
                <a:spcPts val="0"/>
              </a:spcBef>
              <a:buClr>
                <a:srgbClr val="FFFFFF"/>
              </a:buClr>
              <a:buSzPct val="100000"/>
              <a:defRPr sz="5200">
                <a:solidFill>
                  <a:srgbClr val="FFFFFF"/>
                </a:solidFill>
              </a:defRPr>
            </a:lvl7pPr>
            <a:lvl8pPr lvl="7" algn="ctr">
              <a:spcBef>
                <a:spcPts val="0"/>
              </a:spcBef>
              <a:buClr>
                <a:srgbClr val="FFFFFF"/>
              </a:buClr>
              <a:buSzPct val="100000"/>
              <a:defRPr sz="5200">
                <a:solidFill>
                  <a:srgbClr val="FFFFFF"/>
                </a:solidFill>
              </a:defRPr>
            </a:lvl8pPr>
            <a:lvl9pPr lvl="8" algn="ctr">
              <a:spcBef>
                <a:spcPts val="0"/>
              </a:spcBef>
              <a:buClr>
                <a:srgbClr val="FFFFFF"/>
              </a:buClr>
              <a:buSzPct val="100000"/>
              <a:defRPr sz="5200">
                <a:solidFill>
                  <a:srgbClr val="FFFFFF"/>
                </a:solidFill>
              </a:defRPr>
            </a:lvl9pPr>
          </a:lstStyle>
          <a:p/>
        </p:txBody>
      </p:sp>
      <p:sp>
        <p:nvSpPr>
          <p:cNvPr id="11" name="Shape 11"/>
          <p:cNvSpPr txBox="1"/>
          <p:nvPr>
            <p:ph idx="1" type="subTitle"/>
          </p:nvPr>
        </p:nvSpPr>
        <p:spPr>
          <a:xfrm>
            <a:off x="311700" y="3463250"/>
            <a:ext cx="8520600" cy="1056900"/>
          </a:xfrm>
          <a:prstGeom prst="rect">
            <a:avLst/>
          </a:prstGeom>
        </p:spPr>
        <p:txBody>
          <a:bodyPr anchorCtr="0" anchor="t" bIns="91425" lIns="91425" rIns="91425" tIns="91425"/>
          <a:lstStyle>
            <a:lvl1pPr lvl="0" algn="ctr">
              <a:lnSpc>
                <a:spcPct val="100000"/>
              </a:lnSpc>
              <a:spcBef>
                <a:spcPts val="0"/>
              </a:spcBef>
              <a:spcAft>
                <a:spcPts val="0"/>
              </a:spcAft>
              <a:buClr>
                <a:srgbClr val="FFFFFF"/>
              </a:buClr>
              <a:buSzPct val="100000"/>
              <a:buFont typeface="Dosis"/>
              <a:buNone/>
              <a:defRPr sz="2800">
                <a:solidFill>
                  <a:srgbClr val="FFFFFF"/>
                </a:solidFill>
                <a:latin typeface="Dosis"/>
                <a:ea typeface="Dosis"/>
                <a:cs typeface="Dosis"/>
                <a:sym typeface="Dosis"/>
              </a:defRPr>
            </a:lvl1pPr>
            <a:lvl2pPr lvl="1" algn="ctr">
              <a:lnSpc>
                <a:spcPct val="100000"/>
              </a:lnSpc>
              <a:spcBef>
                <a:spcPts val="0"/>
              </a:spcBef>
              <a:spcAft>
                <a:spcPts val="0"/>
              </a:spcAft>
              <a:buClr>
                <a:srgbClr val="FFFFFF"/>
              </a:buClr>
              <a:buSzPct val="100000"/>
              <a:buNone/>
              <a:defRPr sz="2800">
                <a:solidFill>
                  <a:srgbClr val="FFFFFF"/>
                </a:solidFill>
              </a:defRPr>
            </a:lvl2pPr>
            <a:lvl3pPr lvl="2" algn="ctr">
              <a:lnSpc>
                <a:spcPct val="100000"/>
              </a:lnSpc>
              <a:spcBef>
                <a:spcPts val="0"/>
              </a:spcBef>
              <a:spcAft>
                <a:spcPts val="0"/>
              </a:spcAft>
              <a:buClr>
                <a:srgbClr val="FFFFFF"/>
              </a:buClr>
              <a:buSzPct val="100000"/>
              <a:buNone/>
              <a:defRPr sz="2800">
                <a:solidFill>
                  <a:srgbClr val="FFFFFF"/>
                </a:solidFill>
              </a:defRPr>
            </a:lvl3pPr>
            <a:lvl4pPr lvl="3" algn="ctr">
              <a:lnSpc>
                <a:spcPct val="100000"/>
              </a:lnSpc>
              <a:spcBef>
                <a:spcPts val="0"/>
              </a:spcBef>
              <a:spcAft>
                <a:spcPts val="0"/>
              </a:spcAft>
              <a:buClr>
                <a:srgbClr val="FFFFFF"/>
              </a:buClr>
              <a:buSzPct val="100000"/>
              <a:buNone/>
              <a:defRPr sz="2800">
                <a:solidFill>
                  <a:srgbClr val="FFFFFF"/>
                </a:solidFill>
              </a:defRPr>
            </a:lvl4pPr>
            <a:lvl5pPr lvl="4" algn="ctr">
              <a:lnSpc>
                <a:spcPct val="100000"/>
              </a:lnSpc>
              <a:spcBef>
                <a:spcPts val="0"/>
              </a:spcBef>
              <a:spcAft>
                <a:spcPts val="0"/>
              </a:spcAft>
              <a:buClr>
                <a:srgbClr val="FFFFFF"/>
              </a:buClr>
              <a:buSzPct val="100000"/>
              <a:buNone/>
              <a:defRPr sz="2800">
                <a:solidFill>
                  <a:srgbClr val="FFFFFF"/>
                </a:solidFill>
              </a:defRPr>
            </a:lvl5pPr>
            <a:lvl6pPr lvl="5" algn="ctr">
              <a:lnSpc>
                <a:spcPct val="100000"/>
              </a:lnSpc>
              <a:spcBef>
                <a:spcPts val="0"/>
              </a:spcBef>
              <a:spcAft>
                <a:spcPts val="0"/>
              </a:spcAft>
              <a:buClr>
                <a:srgbClr val="FFFFFF"/>
              </a:buClr>
              <a:buSzPct val="100000"/>
              <a:buNone/>
              <a:defRPr sz="2800">
                <a:solidFill>
                  <a:srgbClr val="FFFFFF"/>
                </a:solidFill>
              </a:defRPr>
            </a:lvl6pPr>
            <a:lvl7pPr lvl="6" algn="ctr">
              <a:lnSpc>
                <a:spcPct val="100000"/>
              </a:lnSpc>
              <a:spcBef>
                <a:spcPts val="0"/>
              </a:spcBef>
              <a:spcAft>
                <a:spcPts val="0"/>
              </a:spcAft>
              <a:buClr>
                <a:srgbClr val="FFFFFF"/>
              </a:buClr>
              <a:buSzPct val="100000"/>
              <a:buNone/>
              <a:defRPr sz="2800">
                <a:solidFill>
                  <a:srgbClr val="FFFFFF"/>
                </a:solidFill>
              </a:defRPr>
            </a:lvl7pPr>
            <a:lvl8pPr lvl="7" algn="ctr">
              <a:lnSpc>
                <a:spcPct val="100000"/>
              </a:lnSpc>
              <a:spcBef>
                <a:spcPts val="0"/>
              </a:spcBef>
              <a:spcAft>
                <a:spcPts val="0"/>
              </a:spcAft>
              <a:buClr>
                <a:srgbClr val="FFFFFF"/>
              </a:buClr>
              <a:buSzPct val="100000"/>
              <a:buNone/>
              <a:defRPr sz="2800">
                <a:solidFill>
                  <a:srgbClr val="FFFFFF"/>
                </a:solidFill>
              </a:defRPr>
            </a:lvl8pPr>
            <a:lvl9pPr lvl="8" algn="ctr">
              <a:lnSpc>
                <a:spcPct val="100000"/>
              </a:lnSpc>
              <a:spcBef>
                <a:spcPts val="0"/>
              </a:spcBef>
              <a:spcAft>
                <a:spcPts val="0"/>
              </a:spcAft>
              <a:buClr>
                <a:srgbClr val="FFFFFF"/>
              </a:buClr>
              <a:buSzPct val="100000"/>
              <a:buNone/>
              <a:defRPr sz="2800">
                <a:solidFill>
                  <a:srgbClr val="FFFFFF"/>
                </a:solidFill>
              </a:defRPr>
            </a:lvl9pPr>
          </a:lstStyle>
          <a:p/>
        </p:txBody>
      </p:sp>
      <p:sp>
        <p:nvSpPr>
          <p:cNvPr id="12" name="Shape 12"/>
          <p:cNvSpPr txBox="1"/>
          <p:nvPr>
            <p:ph idx="12" type="sldNum"/>
          </p:nvPr>
        </p:nvSpPr>
        <p:spPr>
          <a:xfrm>
            <a:off x="311707" y="6333297"/>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474833"/>
            <a:ext cx="8520600" cy="26181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4202966"/>
            <a:ext cx="8520600" cy="17343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bg>
      <p:bgPr>
        <a:solidFill>
          <a:srgbClr val="EFEFEF"/>
        </a:solidFill>
      </p:bgPr>
    </p:bg>
    <p:spTree>
      <p:nvGrpSpPr>
        <p:cNvPr id="48" name="Shape 48"/>
        <p:cNvGrpSpPr/>
        <p:nvPr/>
      </p:nvGrpSpPr>
      <p:grpSpPr>
        <a:xfrm>
          <a:off x="0" y="0"/>
          <a:ext cx="0" cy="0"/>
          <a:chOff x="0" y="0"/>
          <a:chExt cx="0" cy="0"/>
        </a:xfrm>
      </p:grpSpPr>
      <p:sp>
        <p:nvSpPr>
          <p:cNvPr id="49" name="Shape 49"/>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Only with Citation">
    <p:spTree>
      <p:nvGrpSpPr>
        <p:cNvPr id="50" name="Shape 50"/>
        <p:cNvGrpSpPr/>
        <p:nvPr/>
      </p:nvGrpSpPr>
      <p:grpSpPr>
        <a:xfrm>
          <a:off x="0" y="0"/>
          <a:ext cx="0" cy="0"/>
          <a:chOff x="0" y="0"/>
          <a:chExt cx="0" cy="0"/>
        </a:xfrm>
      </p:grpSpPr>
      <p:sp>
        <p:nvSpPr>
          <p:cNvPr id="51" name="Shape 51"/>
          <p:cNvSpPr txBox="1"/>
          <p:nvPr>
            <p:ph idx="1" type="subTitle"/>
          </p:nvPr>
        </p:nvSpPr>
        <p:spPr>
          <a:xfrm>
            <a:off x="311700" y="5640775"/>
            <a:ext cx="5998800" cy="806700"/>
          </a:xfrm>
          <a:prstGeom prst="rect">
            <a:avLst/>
          </a:prstGeom>
        </p:spPr>
        <p:txBody>
          <a:bodyPr anchorCtr="0" anchor="ctr" bIns="91425" lIns="91425" rIns="91425" tIns="91425"/>
          <a:lstStyle>
            <a:lvl1pPr lvl="0" rtl="0">
              <a:spcBef>
                <a:spcPts val="0"/>
              </a:spcBef>
              <a:spcAft>
                <a:spcPts val="0"/>
              </a:spcAft>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p:txBody>
      </p:sp>
      <p:sp>
        <p:nvSpPr>
          <p:cNvPr id="52" name="Shape 52"/>
          <p:cNvSpPr txBox="1"/>
          <p:nvPr>
            <p:ph type="title"/>
          </p:nvPr>
        </p:nvSpPr>
        <p:spPr>
          <a:xfrm>
            <a:off x="311700" y="593366"/>
            <a:ext cx="8520600" cy="7635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53" name="Shape 53"/>
          <p:cNvSpPr txBox="1"/>
          <p:nvPr>
            <p:ph idx="12" type="sldNum"/>
          </p:nvPr>
        </p:nvSpPr>
        <p:spPr>
          <a:xfrm>
            <a:off x="8472457" y="6217622"/>
            <a:ext cx="548700" cy="5247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Main point">
    <p:spTree>
      <p:nvGrpSpPr>
        <p:cNvPr id="13" name="Shape 13"/>
        <p:cNvGrpSpPr/>
        <p:nvPr/>
      </p:nvGrpSpPr>
      <p:grpSpPr>
        <a:xfrm>
          <a:off x="0" y="0"/>
          <a:ext cx="0" cy="0"/>
          <a:chOff x="0" y="0"/>
          <a:chExt cx="0" cy="0"/>
        </a:xfrm>
      </p:grpSpPr>
      <p:sp>
        <p:nvSpPr>
          <p:cNvPr id="14" name="Shape 14"/>
          <p:cNvSpPr txBox="1"/>
          <p:nvPr>
            <p:ph type="title"/>
          </p:nvPr>
        </p:nvSpPr>
        <p:spPr>
          <a:xfrm>
            <a:off x="1041000" y="2067000"/>
            <a:ext cx="7062000" cy="2724000"/>
          </a:xfrm>
          <a:prstGeom prst="rect">
            <a:avLst/>
          </a:prstGeom>
        </p:spPr>
        <p:txBody>
          <a:bodyPr anchorCtr="0" anchor="ctr" bIns="91425" lIns="91425" rIns="91425" tIns="91425"/>
          <a:lstStyle>
            <a:lvl1pPr lvl="0" algn="ctr">
              <a:spcBef>
                <a:spcPts val="0"/>
              </a:spcBef>
              <a:buClr>
                <a:srgbClr val="0085CA"/>
              </a:buClr>
              <a:buSzPct val="100000"/>
              <a:buFont typeface="Roboto"/>
              <a:defRPr sz="3600">
                <a:solidFill>
                  <a:srgbClr val="0085CA"/>
                </a:solidFill>
                <a:latin typeface="Roboto"/>
                <a:ea typeface="Roboto"/>
                <a:cs typeface="Roboto"/>
                <a:sym typeface="Roboto"/>
              </a:defRPr>
            </a:lvl1pPr>
            <a:lvl2pPr lvl="1" algn="ctr">
              <a:spcBef>
                <a:spcPts val="0"/>
              </a:spcBef>
              <a:buSzPct val="100000"/>
              <a:buFont typeface="Roboto"/>
              <a:defRPr sz="3600">
                <a:latin typeface="Roboto"/>
                <a:ea typeface="Roboto"/>
                <a:cs typeface="Roboto"/>
                <a:sym typeface="Roboto"/>
              </a:defRPr>
            </a:lvl2pPr>
            <a:lvl3pPr lvl="2" algn="ctr">
              <a:spcBef>
                <a:spcPts val="0"/>
              </a:spcBef>
              <a:buSzPct val="100000"/>
              <a:buFont typeface="Roboto"/>
              <a:defRPr sz="3600">
                <a:latin typeface="Roboto"/>
                <a:ea typeface="Roboto"/>
                <a:cs typeface="Roboto"/>
                <a:sym typeface="Roboto"/>
              </a:defRPr>
            </a:lvl3pPr>
            <a:lvl4pPr lvl="3" algn="ctr">
              <a:spcBef>
                <a:spcPts val="0"/>
              </a:spcBef>
              <a:buSzPct val="100000"/>
              <a:buFont typeface="Roboto"/>
              <a:defRPr sz="3600">
                <a:latin typeface="Roboto"/>
                <a:ea typeface="Roboto"/>
                <a:cs typeface="Roboto"/>
                <a:sym typeface="Roboto"/>
              </a:defRPr>
            </a:lvl4pPr>
            <a:lvl5pPr lvl="4" algn="ctr">
              <a:spcBef>
                <a:spcPts val="0"/>
              </a:spcBef>
              <a:buSzPct val="100000"/>
              <a:buFont typeface="Roboto"/>
              <a:defRPr sz="3600">
                <a:latin typeface="Roboto"/>
                <a:ea typeface="Roboto"/>
                <a:cs typeface="Roboto"/>
                <a:sym typeface="Roboto"/>
              </a:defRPr>
            </a:lvl5pPr>
            <a:lvl6pPr lvl="5" algn="ctr">
              <a:spcBef>
                <a:spcPts val="0"/>
              </a:spcBef>
              <a:buSzPct val="100000"/>
              <a:buFont typeface="Roboto"/>
              <a:defRPr sz="3600">
                <a:latin typeface="Roboto"/>
                <a:ea typeface="Roboto"/>
                <a:cs typeface="Roboto"/>
                <a:sym typeface="Roboto"/>
              </a:defRPr>
            </a:lvl6pPr>
            <a:lvl7pPr lvl="6" algn="ctr">
              <a:spcBef>
                <a:spcPts val="0"/>
              </a:spcBef>
              <a:buSzPct val="100000"/>
              <a:buFont typeface="Roboto"/>
              <a:defRPr sz="3600">
                <a:latin typeface="Roboto"/>
                <a:ea typeface="Roboto"/>
                <a:cs typeface="Roboto"/>
                <a:sym typeface="Roboto"/>
              </a:defRPr>
            </a:lvl7pPr>
            <a:lvl8pPr lvl="7" algn="ctr">
              <a:spcBef>
                <a:spcPts val="0"/>
              </a:spcBef>
              <a:buSzPct val="100000"/>
              <a:buFont typeface="Roboto"/>
              <a:defRPr sz="3600">
                <a:latin typeface="Roboto"/>
                <a:ea typeface="Roboto"/>
                <a:cs typeface="Roboto"/>
                <a:sym typeface="Roboto"/>
              </a:defRPr>
            </a:lvl8pPr>
            <a:lvl9pPr lvl="8" algn="ctr">
              <a:spcBef>
                <a:spcPts val="0"/>
              </a:spcBef>
              <a:buSzPct val="100000"/>
              <a:buFont typeface="Roboto"/>
              <a:defRPr sz="3600">
                <a:latin typeface="Roboto"/>
                <a:ea typeface="Roboto"/>
                <a:cs typeface="Roboto"/>
                <a:sym typeface="Roboto"/>
              </a:defRPr>
            </a:lvl9pPr>
          </a:lstStyle>
          <a:p/>
        </p:txBody>
      </p:sp>
      <p:sp>
        <p:nvSpPr>
          <p:cNvPr id="15" name="Shape 15"/>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593366"/>
            <a:ext cx="8520600" cy="7635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536633"/>
            <a:ext cx="8520600" cy="45552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593366"/>
            <a:ext cx="8520600" cy="7635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536633"/>
            <a:ext cx="3999900" cy="45552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536633"/>
            <a:ext cx="3999900" cy="45552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593366"/>
            <a:ext cx="8520600" cy="7635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740800"/>
            <a:ext cx="2808000" cy="1007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852800"/>
            <a:ext cx="2808000" cy="42393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p:spTree>
      <p:nvGrpSpPr>
        <p:cNvPr id="32" name="Shape 32"/>
        <p:cNvGrpSpPr/>
        <p:nvPr/>
      </p:nvGrpSpPr>
      <p:grpSpPr>
        <a:xfrm>
          <a:off x="0" y="0"/>
          <a:ext cx="0" cy="0"/>
          <a:chOff x="0" y="0"/>
          <a:chExt cx="0" cy="0"/>
        </a:xfrm>
      </p:grpSpPr>
      <p:sp>
        <p:nvSpPr>
          <p:cNvPr id="33" name="Shape 33"/>
          <p:cNvSpPr txBox="1"/>
          <p:nvPr>
            <p:ph type="title"/>
          </p:nvPr>
        </p:nvSpPr>
        <p:spPr>
          <a:xfrm>
            <a:off x="490250" y="600200"/>
            <a:ext cx="6367800" cy="54543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66"/>
            <a:ext cx="4572000" cy="68580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644233"/>
            <a:ext cx="4045200" cy="19764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3737433"/>
            <a:ext cx="4045200" cy="16467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965433"/>
            <a:ext cx="3837000" cy="49269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710775" y="6271574"/>
            <a:ext cx="5998800" cy="5247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311707" y="6271572"/>
            <a:ext cx="548700" cy="5247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00.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Shape 6"/>
          <p:cNvSpPr txBox="1"/>
          <p:nvPr>
            <p:ph type="title"/>
          </p:nvPr>
        </p:nvSpPr>
        <p:spPr>
          <a:xfrm>
            <a:off x="311700" y="593366"/>
            <a:ext cx="8520600" cy="763500"/>
          </a:xfrm>
          <a:prstGeom prst="rect">
            <a:avLst/>
          </a:prstGeom>
          <a:noFill/>
          <a:ln>
            <a:noFill/>
          </a:ln>
        </p:spPr>
        <p:txBody>
          <a:bodyPr anchorCtr="0" anchor="t" bIns="91425" lIns="91425" rIns="91425" tIns="91425"/>
          <a:lstStyle>
            <a:lvl1pPr lvl="0">
              <a:spcBef>
                <a:spcPts val="0"/>
              </a:spcBef>
              <a:buClr>
                <a:srgbClr val="111111"/>
              </a:buClr>
              <a:buSzPct val="100000"/>
              <a:buFont typeface="Dosis"/>
              <a:buNone/>
              <a:defRPr sz="2800">
                <a:solidFill>
                  <a:srgbClr val="111111"/>
                </a:solidFill>
                <a:latin typeface="Dosis"/>
                <a:ea typeface="Dosis"/>
                <a:cs typeface="Dosis"/>
                <a:sym typeface="Dosis"/>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536633"/>
            <a:ext cx="8520600" cy="4555200"/>
          </a:xfrm>
          <a:prstGeom prst="rect">
            <a:avLst/>
          </a:prstGeom>
          <a:noFill/>
          <a:ln>
            <a:noFill/>
          </a:ln>
        </p:spPr>
        <p:txBody>
          <a:bodyPr anchorCtr="0" anchor="t" bIns="91425" lIns="91425" rIns="91425" tIns="91425"/>
          <a:lstStyle>
            <a:lvl1pPr lvl="0">
              <a:lnSpc>
                <a:spcPct val="115000"/>
              </a:lnSpc>
              <a:spcBef>
                <a:spcPts val="0"/>
              </a:spcBef>
              <a:spcAft>
                <a:spcPts val="1600"/>
              </a:spcAft>
              <a:buClr>
                <a:srgbClr val="111111"/>
              </a:buClr>
              <a:buSzPct val="100000"/>
              <a:buFont typeface="Roboto"/>
              <a:defRPr sz="1800">
                <a:solidFill>
                  <a:srgbClr val="111111"/>
                </a:solidFill>
                <a:latin typeface="Roboto"/>
                <a:ea typeface="Roboto"/>
                <a:cs typeface="Roboto"/>
                <a:sym typeface="Roboto"/>
              </a:defRPr>
            </a:lvl1pPr>
            <a:lvl2pPr lvl="1">
              <a:lnSpc>
                <a:spcPct val="115000"/>
              </a:lnSpc>
              <a:spcBef>
                <a:spcPts val="0"/>
              </a:spcBef>
              <a:spcAft>
                <a:spcPts val="1600"/>
              </a:spcAft>
              <a:buClr>
                <a:srgbClr val="111111"/>
              </a:buClr>
              <a:buFont typeface="Roboto"/>
              <a:defRPr>
                <a:solidFill>
                  <a:srgbClr val="111111"/>
                </a:solidFill>
                <a:latin typeface="Roboto"/>
                <a:ea typeface="Roboto"/>
                <a:cs typeface="Roboto"/>
                <a:sym typeface="Roboto"/>
              </a:defRPr>
            </a:lvl2pPr>
            <a:lvl3pPr lvl="2">
              <a:lnSpc>
                <a:spcPct val="115000"/>
              </a:lnSpc>
              <a:spcBef>
                <a:spcPts val="0"/>
              </a:spcBef>
              <a:spcAft>
                <a:spcPts val="1600"/>
              </a:spcAft>
              <a:buClr>
                <a:srgbClr val="111111"/>
              </a:buClr>
              <a:buFont typeface="Roboto"/>
              <a:defRPr>
                <a:solidFill>
                  <a:srgbClr val="111111"/>
                </a:solidFill>
                <a:latin typeface="Roboto"/>
                <a:ea typeface="Roboto"/>
                <a:cs typeface="Roboto"/>
                <a:sym typeface="Roboto"/>
              </a:defRPr>
            </a:lvl3pPr>
            <a:lvl4pPr lvl="3">
              <a:lnSpc>
                <a:spcPct val="115000"/>
              </a:lnSpc>
              <a:spcBef>
                <a:spcPts val="0"/>
              </a:spcBef>
              <a:spcAft>
                <a:spcPts val="1600"/>
              </a:spcAft>
              <a:buClr>
                <a:srgbClr val="111111"/>
              </a:buClr>
              <a:buFont typeface="Roboto"/>
              <a:defRPr>
                <a:solidFill>
                  <a:srgbClr val="111111"/>
                </a:solidFill>
                <a:latin typeface="Roboto"/>
                <a:ea typeface="Roboto"/>
                <a:cs typeface="Roboto"/>
                <a:sym typeface="Roboto"/>
              </a:defRPr>
            </a:lvl4pPr>
            <a:lvl5pPr lvl="4">
              <a:lnSpc>
                <a:spcPct val="115000"/>
              </a:lnSpc>
              <a:spcBef>
                <a:spcPts val="0"/>
              </a:spcBef>
              <a:spcAft>
                <a:spcPts val="1600"/>
              </a:spcAft>
              <a:buClr>
                <a:srgbClr val="111111"/>
              </a:buClr>
              <a:buFont typeface="Roboto"/>
              <a:defRPr>
                <a:solidFill>
                  <a:srgbClr val="111111"/>
                </a:solidFill>
                <a:latin typeface="Roboto"/>
                <a:ea typeface="Roboto"/>
                <a:cs typeface="Roboto"/>
                <a:sym typeface="Roboto"/>
              </a:defRPr>
            </a:lvl5pPr>
            <a:lvl6pPr lvl="5">
              <a:lnSpc>
                <a:spcPct val="115000"/>
              </a:lnSpc>
              <a:spcBef>
                <a:spcPts val="0"/>
              </a:spcBef>
              <a:spcAft>
                <a:spcPts val="1600"/>
              </a:spcAft>
              <a:buClr>
                <a:srgbClr val="111111"/>
              </a:buClr>
              <a:buFont typeface="Roboto"/>
              <a:defRPr>
                <a:solidFill>
                  <a:srgbClr val="111111"/>
                </a:solidFill>
                <a:latin typeface="Roboto"/>
                <a:ea typeface="Roboto"/>
                <a:cs typeface="Roboto"/>
                <a:sym typeface="Roboto"/>
              </a:defRPr>
            </a:lvl6pPr>
            <a:lvl7pPr lvl="6">
              <a:lnSpc>
                <a:spcPct val="115000"/>
              </a:lnSpc>
              <a:spcBef>
                <a:spcPts val="0"/>
              </a:spcBef>
              <a:spcAft>
                <a:spcPts val="1600"/>
              </a:spcAft>
              <a:buClr>
                <a:srgbClr val="111111"/>
              </a:buClr>
              <a:buFont typeface="Roboto"/>
              <a:defRPr>
                <a:solidFill>
                  <a:srgbClr val="111111"/>
                </a:solidFill>
                <a:latin typeface="Roboto"/>
                <a:ea typeface="Roboto"/>
                <a:cs typeface="Roboto"/>
                <a:sym typeface="Roboto"/>
              </a:defRPr>
            </a:lvl7pPr>
            <a:lvl8pPr lvl="7">
              <a:lnSpc>
                <a:spcPct val="115000"/>
              </a:lnSpc>
              <a:spcBef>
                <a:spcPts val="0"/>
              </a:spcBef>
              <a:spcAft>
                <a:spcPts val="1600"/>
              </a:spcAft>
              <a:buClr>
                <a:srgbClr val="111111"/>
              </a:buClr>
              <a:buFont typeface="Roboto"/>
              <a:defRPr>
                <a:solidFill>
                  <a:srgbClr val="111111"/>
                </a:solidFill>
                <a:latin typeface="Roboto"/>
                <a:ea typeface="Roboto"/>
                <a:cs typeface="Roboto"/>
                <a:sym typeface="Roboto"/>
              </a:defRPr>
            </a:lvl8pPr>
            <a:lvl9pPr lvl="8">
              <a:lnSpc>
                <a:spcPct val="115000"/>
              </a:lnSpc>
              <a:spcBef>
                <a:spcPts val="0"/>
              </a:spcBef>
              <a:spcAft>
                <a:spcPts val="1600"/>
              </a:spcAft>
              <a:buClr>
                <a:srgbClr val="111111"/>
              </a:buClr>
              <a:buFont typeface="Roboto"/>
              <a:defRPr>
                <a:solidFill>
                  <a:srgbClr val="111111"/>
                </a:solidFill>
                <a:latin typeface="Roboto"/>
                <a:ea typeface="Roboto"/>
                <a:cs typeface="Roboto"/>
                <a:sym typeface="Roboto"/>
              </a:defRPr>
            </a:lvl9pPr>
          </a:lstStyle>
          <a:p/>
        </p:txBody>
      </p:sp>
      <p:sp>
        <p:nvSpPr>
          <p:cNvPr id="8" name="Shape 8"/>
          <p:cNvSpPr txBox="1"/>
          <p:nvPr>
            <p:ph idx="12" type="sldNum"/>
          </p:nvPr>
        </p:nvSpPr>
        <p:spPr>
          <a:xfrm>
            <a:off x="311707" y="6271572"/>
            <a:ext cx="548700" cy="524700"/>
          </a:xfrm>
          <a:prstGeom prst="rect">
            <a:avLst/>
          </a:prstGeom>
          <a:noFill/>
          <a:ln>
            <a:noFill/>
          </a:ln>
        </p:spPr>
        <p:txBody>
          <a:bodyPr anchorCtr="0" anchor="ctr" bIns="91425" lIns="91425" rIns="91425" tIns="91425">
            <a:noAutofit/>
          </a:bodyPr>
          <a:lstStyle/>
          <a:p>
            <a:pPr lvl="0">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0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1" Type="http://schemas.openxmlformats.org/officeDocument/2006/relationships/image" Target="../media/image21.png"/><Relationship Id="rId10" Type="http://schemas.openxmlformats.org/officeDocument/2006/relationships/image" Target="../media/image05.jpg"/><Relationship Id="rId12" Type="http://schemas.openxmlformats.org/officeDocument/2006/relationships/image" Target="../media/image19.jpg"/><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01.png"/><Relationship Id="rId4" Type="http://schemas.openxmlformats.org/officeDocument/2006/relationships/image" Target="../media/image04.jpg"/><Relationship Id="rId9" Type="http://schemas.openxmlformats.org/officeDocument/2006/relationships/image" Target="../media/image13.png"/><Relationship Id="rId5" Type="http://schemas.openxmlformats.org/officeDocument/2006/relationships/image" Target="../media/image08.png"/><Relationship Id="rId6" Type="http://schemas.openxmlformats.org/officeDocument/2006/relationships/image" Target="../media/image18.jpg"/><Relationship Id="rId7" Type="http://schemas.openxmlformats.org/officeDocument/2006/relationships/image" Target="../media/image09.png"/><Relationship Id="rId8" Type="http://schemas.openxmlformats.org/officeDocument/2006/relationships/image" Target="../media/image0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20.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22.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0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6.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aws.amazon.com/datasets" TargetMode="External"/><Relationship Id="rId4" Type="http://schemas.openxmlformats.org/officeDocument/2006/relationships/hyperlink" Target="http://archive.ics.uci.edu/ml/" TargetMode="External"/><Relationship Id="rId9" Type="http://schemas.openxmlformats.org/officeDocument/2006/relationships/hyperlink" Target="http://sunlightfoundation.com/" TargetMode="External"/><Relationship Id="rId5" Type="http://schemas.openxmlformats.org/officeDocument/2006/relationships/hyperlink" Target="https://github.com/caesar0301/awesome-public-datasets" TargetMode="External"/><Relationship Id="rId6" Type="http://schemas.openxmlformats.org/officeDocument/2006/relationships/hyperlink" Target="http://rs.io/2014/05/29/list-of-data-sets.html" TargetMode="External"/><Relationship Id="rId7" Type="http://schemas.openxmlformats.org/officeDocument/2006/relationships/hyperlink" Target="http://www.kaggle.com/" TargetMode="External"/><Relationship Id="rId8" Type="http://schemas.openxmlformats.org/officeDocument/2006/relationships/hyperlink" Target="https://www.data.gov/"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57" name="Shape 57"/>
        <p:cNvGrpSpPr/>
        <p:nvPr/>
      </p:nvGrpSpPr>
      <p:grpSpPr>
        <a:xfrm>
          <a:off x="0" y="0"/>
          <a:ext cx="0" cy="0"/>
          <a:chOff x="0" y="0"/>
          <a:chExt cx="0" cy="0"/>
        </a:xfrm>
      </p:grpSpPr>
      <p:sp>
        <p:nvSpPr>
          <p:cNvPr id="58" name="Shape 58"/>
          <p:cNvSpPr txBox="1"/>
          <p:nvPr>
            <p:ph type="ctrTitle"/>
          </p:nvPr>
        </p:nvSpPr>
        <p:spPr>
          <a:xfrm>
            <a:off x="311708" y="687966"/>
            <a:ext cx="8520600" cy="2736900"/>
          </a:xfrm>
          <a:prstGeom prst="rect">
            <a:avLst/>
          </a:prstGeom>
        </p:spPr>
        <p:txBody>
          <a:bodyPr anchorCtr="0" anchor="b" bIns="91425" lIns="91425" rIns="91425" tIns="91425">
            <a:noAutofit/>
          </a:bodyPr>
          <a:lstStyle/>
          <a:p>
            <a:pPr lvl="0" rtl="0">
              <a:spcBef>
                <a:spcPts val="0"/>
              </a:spcBef>
              <a:buNone/>
            </a:pPr>
            <a:r>
              <a:rPr b="1" lang="en" sz="6000">
                <a:latin typeface="Passion One"/>
                <a:ea typeface="Passion One"/>
                <a:cs typeface="Passion One"/>
                <a:sym typeface="Passion One"/>
              </a:rPr>
              <a:t>Web Scraping with Python</a:t>
            </a:r>
          </a:p>
        </p:txBody>
      </p:sp>
      <p:sp>
        <p:nvSpPr>
          <p:cNvPr id="59" name="Shape 59"/>
          <p:cNvSpPr txBox="1"/>
          <p:nvPr>
            <p:ph idx="1" type="subTitle"/>
          </p:nvPr>
        </p:nvSpPr>
        <p:spPr>
          <a:xfrm>
            <a:off x="311700" y="3463250"/>
            <a:ext cx="8520600" cy="1056900"/>
          </a:xfrm>
          <a:prstGeom prst="rect">
            <a:avLst/>
          </a:prstGeom>
        </p:spPr>
        <p:txBody>
          <a:bodyPr anchorCtr="0" anchor="t" bIns="91425" lIns="91425" rIns="91425" tIns="91425">
            <a:noAutofit/>
          </a:bodyPr>
          <a:lstStyle/>
          <a:p>
            <a:pPr lvl="0">
              <a:spcBef>
                <a:spcPts val="0"/>
              </a:spcBef>
              <a:buNone/>
            </a:pPr>
            <a:r>
              <a:rPr lang="en">
                <a:latin typeface="Passion One"/>
                <a:ea typeface="Passion One"/>
                <a:cs typeface="Passion One"/>
                <a:sym typeface="Passion One"/>
              </a:rPr>
              <a:t>March 31, 2017</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2" name="Shape 112"/>
        <p:cNvGrpSpPr/>
        <p:nvPr/>
      </p:nvGrpSpPr>
      <p:grpSpPr>
        <a:xfrm>
          <a:off x="0" y="0"/>
          <a:ext cx="0" cy="0"/>
          <a:chOff x="0" y="0"/>
          <a:chExt cx="0" cy="0"/>
        </a:xfrm>
      </p:grpSpPr>
      <p:sp>
        <p:nvSpPr>
          <p:cNvPr id="113" name="Shape 113"/>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Parsing</a:t>
            </a:r>
          </a:p>
        </p:txBody>
      </p:sp>
      <p:sp>
        <p:nvSpPr>
          <p:cNvPr id="114" name="Shape 114"/>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15000"/>
              </a:lnSpc>
              <a:spcBef>
                <a:spcPts val="0"/>
              </a:spcBef>
              <a:buSzPct val="100000"/>
            </a:pPr>
            <a:r>
              <a:rPr lang="en" sz="2400"/>
              <a:t>Processing input into meaningful structures to extract information.</a:t>
            </a:r>
          </a:p>
          <a:p>
            <a:pPr indent="-381000" lvl="0" marL="457200" rtl="0">
              <a:lnSpc>
                <a:spcPct val="115000"/>
              </a:lnSpc>
              <a:spcBef>
                <a:spcPts val="0"/>
              </a:spcBef>
              <a:buSzPct val="100000"/>
            </a:pPr>
            <a:r>
              <a:rPr lang="en" sz="2400"/>
              <a:t>Examples:</a:t>
            </a:r>
          </a:p>
          <a:p>
            <a:pPr indent="-381000" lvl="1" marL="914400" rtl="0">
              <a:lnSpc>
                <a:spcPct val="115000"/>
              </a:lnSpc>
              <a:spcBef>
                <a:spcPts val="0"/>
              </a:spcBef>
              <a:buSzPct val="100000"/>
            </a:pPr>
            <a:r>
              <a:rPr lang="en" sz="2400"/>
              <a:t>A student parses a sentence into subject, verb, and object.</a:t>
            </a:r>
          </a:p>
          <a:p>
            <a:pPr indent="-381000" lvl="1" marL="914400" rtl="0">
              <a:lnSpc>
                <a:spcPct val="115000"/>
              </a:lnSpc>
              <a:spcBef>
                <a:spcPts val="0"/>
              </a:spcBef>
              <a:buSzPct val="100000"/>
            </a:pPr>
            <a:r>
              <a:rPr lang="en" sz="2400"/>
              <a:t>A compiler parses source code.</a:t>
            </a:r>
          </a:p>
          <a:p>
            <a:pPr indent="-381000" lvl="1" marL="914400" rtl="0">
              <a:lnSpc>
                <a:spcPct val="115000"/>
              </a:lnSpc>
              <a:spcBef>
                <a:spcPts val="0"/>
              </a:spcBef>
              <a:buSzPct val="100000"/>
            </a:pPr>
            <a:r>
              <a:rPr lang="en" sz="2400"/>
              <a:t>A CSV parser reads a stream according to rules (comma delimiters, quoting, etc) to extract the data in each line of a file.</a:t>
            </a:r>
          </a:p>
          <a:p>
            <a:pPr indent="-381000" lvl="0" marL="457200" rtl="0">
              <a:lnSpc>
                <a:spcPct val="115000"/>
              </a:lnSpc>
              <a:spcBef>
                <a:spcPts val="0"/>
              </a:spcBef>
              <a:buSzPct val="100000"/>
              <a:buFont typeface="Consolas"/>
            </a:pPr>
            <a:r>
              <a:rPr lang="en" sz="2400">
                <a:latin typeface="Consolas"/>
                <a:ea typeface="Consolas"/>
                <a:cs typeface="Consolas"/>
                <a:sym typeface="Consolas"/>
              </a:rPr>
              <a:t>.read()</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18" name="Shape 118"/>
        <p:cNvGrpSpPr/>
        <p:nvPr/>
      </p:nvGrpSpPr>
      <p:grpSpPr>
        <a:xfrm>
          <a:off x="0" y="0"/>
          <a:ext cx="0" cy="0"/>
          <a:chOff x="0" y="0"/>
          <a:chExt cx="0" cy="0"/>
        </a:xfrm>
      </p:grpSpPr>
      <p:sp>
        <p:nvSpPr>
          <p:cNvPr id="119" name="Shape 119"/>
          <p:cNvSpPr txBox="1"/>
          <p:nvPr/>
        </p:nvSpPr>
        <p:spPr>
          <a:xfrm>
            <a:off x="311700" y="2183250"/>
            <a:ext cx="8520600" cy="1906500"/>
          </a:xfrm>
          <a:prstGeom prst="rect">
            <a:avLst/>
          </a:prstGeom>
          <a:noFill/>
          <a:ln>
            <a:noFill/>
          </a:ln>
        </p:spPr>
        <p:txBody>
          <a:bodyPr anchorCtr="0" anchor="ctr" bIns="91425" lIns="91425" rIns="91425" tIns="91425">
            <a:noAutofit/>
          </a:bodyPr>
          <a:lstStyle/>
          <a:p>
            <a:pPr lvl="0" rtl="0" algn="ctr">
              <a:spcBef>
                <a:spcPts val="0"/>
              </a:spcBef>
              <a:buNone/>
            </a:pPr>
            <a:r>
              <a:rPr lang="en" sz="6000">
                <a:solidFill>
                  <a:schemeClr val="lt1"/>
                </a:solidFill>
                <a:latin typeface="Passion One"/>
                <a:ea typeface="Passion One"/>
                <a:cs typeface="Passion One"/>
                <a:sym typeface="Passion One"/>
              </a:rPr>
              <a:t>RESTful APIs</a:t>
            </a:r>
            <a:r>
              <a:rPr lang="en" sz="6000">
                <a:solidFill>
                  <a:schemeClr val="lt1"/>
                </a:solidFill>
                <a:latin typeface="Passion One"/>
                <a:ea typeface="Passion One"/>
                <a:cs typeface="Passion One"/>
                <a:sym typeface="Passion One"/>
              </a:rPr>
              <a:t> </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3" name="Shape 123"/>
        <p:cNvGrpSpPr/>
        <p:nvPr/>
      </p:nvGrpSpPr>
      <p:grpSpPr>
        <a:xfrm>
          <a:off x="0" y="0"/>
          <a:ext cx="0" cy="0"/>
          <a:chOff x="0" y="0"/>
          <a:chExt cx="0" cy="0"/>
        </a:xfrm>
      </p:grpSpPr>
      <p:sp>
        <p:nvSpPr>
          <p:cNvPr id="124" name="Shape 124"/>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Application Programming Interface</a:t>
            </a:r>
          </a:p>
        </p:txBody>
      </p:sp>
      <p:sp>
        <p:nvSpPr>
          <p:cNvPr id="125" name="Shape 125"/>
          <p:cNvSpPr txBox="1"/>
          <p:nvPr>
            <p:ph idx="1" type="body"/>
          </p:nvPr>
        </p:nvSpPr>
        <p:spPr>
          <a:xfrm>
            <a:off x="311700" y="1536633"/>
            <a:ext cx="8520600" cy="45552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2400">
                <a:solidFill>
                  <a:schemeClr val="dk1"/>
                </a:solidFill>
              </a:rPr>
              <a:t>Although computer scientists are used to APIs; most of the time APIs refer to </a:t>
            </a:r>
            <a:r>
              <a:rPr i="1" lang="en" sz="2400">
                <a:solidFill>
                  <a:schemeClr val="dk1"/>
                </a:solidFill>
              </a:rPr>
              <a:t>Web APIs</a:t>
            </a:r>
            <a:r>
              <a:rPr lang="en" sz="2400">
                <a:solidFill>
                  <a:schemeClr val="dk1"/>
                </a:solidFill>
              </a:rPr>
              <a:t> now - and this is essentially a data ingestion topic.</a:t>
            </a:r>
          </a:p>
          <a:p>
            <a:pPr lvl="0" rtl="0">
              <a:lnSpc>
                <a:spcPct val="100000"/>
              </a:lnSpc>
              <a:spcBef>
                <a:spcPts val="0"/>
              </a:spcBef>
              <a:spcAft>
                <a:spcPts val="0"/>
              </a:spcAft>
              <a:buNone/>
            </a:pPr>
            <a:r>
              <a:t/>
            </a:r>
            <a:endParaRPr sz="2400">
              <a:solidFill>
                <a:schemeClr val="dk1"/>
              </a:solidFill>
            </a:endParaRPr>
          </a:p>
          <a:p>
            <a:pPr lvl="0" rtl="0">
              <a:lnSpc>
                <a:spcPct val="100000"/>
              </a:lnSpc>
              <a:spcBef>
                <a:spcPts val="0"/>
              </a:spcBef>
              <a:spcAft>
                <a:spcPts val="0"/>
              </a:spcAft>
              <a:buClr>
                <a:schemeClr val="dk1"/>
              </a:buClr>
              <a:buSzPct val="45833"/>
              <a:buFont typeface="Arial"/>
              <a:buNone/>
            </a:pPr>
            <a:r>
              <a:rPr lang="en" sz="2400">
                <a:solidFill>
                  <a:schemeClr val="dk1"/>
                </a:solidFill>
              </a:rPr>
              <a:t>“In the simplest terms, APIs are sets of requirements that govern how one application can talk to another. APIs aren't at all new; whenever you use a desktop or laptop, APIs are what make it possible to move information between programs”</a:t>
            </a:r>
          </a:p>
        </p:txBody>
      </p:sp>
      <p:sp>
        <p:nvSpPr>
          <p:cNvPr id="126" name="Shape 126"/>
          <p:cNvSpPr txBox="1"/>
          <p:nvPr/>
        </p:nvSpPr>
        <p:spPr>
          <a:xfrm>
            <a:off x="4394350" y="5890575"/>
            <a:ext cx="5816400" cy="1110900"/>
          </a:xfrm>
          <a:prstGeom prst="rect">
            <a:avLst/>
          </a:prstGeom>
          <a:noFill/>
          <a:ln>
            <a:noFill/>
          </a:ln>
        </p:spPr>
        <p:txBody>
          <a:bodyPr anchorCtr="0" anchor="ctr" bIns="91425" lIns="91425" rIns="91425" tIns="91425">
            <a:noAutofit/>
          </a:bodyPr>
          <a:lstStyle/>
          <a:p>
            <a:pPr lvl="0" rtl="0">
              <a:spcBef>
                <a:spcPts val="0"/>
              </a:spcBef>
              <a:buNone/>
            </a:pPr>
            <a:r>
              <a:rPr lang="en" sz="1800">
                <a:solidFill>
                  <a:schemeClr val="accent5"/>
                </a:solidFill>
              </a:rPr>
              <a:t>http://readwrite.com/2013/09/19/api-defined</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0" name="Shape 130"/>
        <p:cNvGrpSpPr/>
        <p:nvPr/>
      </p:nvGrpSpPr>
      <p:grpSpPr>
        <a:xfrm>
          <a:off x="0" y="0"/>
          <a:ext cx="0" cy="0"/>
          <a:chOff x="0" y="0"/>
          <a:chExt cx="0" cy="0"/>
        </a:xfrm>
      </p:grpSpPr>
      <p:sp>
        <p:nvSpPr>
          <p:cNvPr id="131" name="Shape 131"/>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Application Programming Interface</a:t>
            </a:r>
          </a:p>
        </p:txBody>
      </p:sp>
      <p:sp>
        <p:nvSpPr>
          <p:cNvPr id="132" name="Shape 132"/>
          <p:cNvSpPr txBox="1"/>
          <p:nvPr>
            <p:ph idx="1" type="body"/>
          </p:nvPr>
        </p:nvSpPr>
        <p:spPr>
          <a:xfrm>
            <a:off x="311700" y="1536633"/>
            <a:ext cx="8520600" cy="45552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2400">
                <a:solidFill>
                  <a:schemeClr val="dk1"/>
                </a:solidFill>
              </a:rPr>
              <a:t>“These days, APIs are especially important because they dictate how developers can create new apps that tap into big Web services—social networks like Facebook or Pinterest, for instance, or utilities like Google Maps or Dropbox. The developer of a game app, for instance, can use the Dropbox API to let users store their saved games in the Dropbox cloud instead of working out some other cloud-storage option from scratch.</a:t>
            </a:r>
          </a:p>
          <a:p>
            <a:pPr lvl="0" rtl="0">
              <a:lnSpc>
                <a:spcPct val="100000"/>
              </a:lnSpc>
              <a:spcBef>
                <a:spcPts val="0"/>
              </a:spcBef>
              <a:spcAft>
                <a:spcPts val="0"/>
              </a:spcAft>
              <a:buNone/>
            </a:pPr>
            <a:r>
              <a:t/>
            </a:r>
            <a:endParaRPr sz="2400">
              <a:solidFill>
                <a:schemeClr val="dk1"/>
              </a:solidFill>
            </a:endParaRPr>
          </a:p>
        </p:txBody>
      </p:sp>
      <p:sp>
        <p:nvSpPr>
          <p:cNvPr id="133" name="Shape 133"/>
          <p:cNvSpPr txBox="1"/>
          <p:nvPr/>
        </p:nvSpPr>
        <p:spPr>
          <a:xfrm>
            <a:off x="4394350" y="5890575"/>
            <a:ext cx="5816400" cy="1110900"/>
          </a:xfrm>
          <a:prstGeom prst="rect">
            <a:avLst/>
          </a:prstGeom>
          <a:noFill/>
          <a:ln>
            <a:noFill/>
          </a:ln>
        </p:spPr>
        <p:txBody>
          <a:bodyPr anchorCtr="0" anchor="ctr" bIns="91425" lIns="91425" rIns="91425" tIns="91425">
            <a:noAutofit/>
          </a:bodyPr>
          <a:lstStyle/>
          <a:p>
            <a:pPr lvl="0" rtl="0">
              <a:spcBef>
                <a:spcPts val="0"/>
              </a:spcBef>
              <a:buNone/>
            </a:pPr>
            <a:r>
              <a:rPr lang="en" sz="1800">
                <a:solidFill>
                  <a:schemeClr val="accent5"/>
                </a:solidFill>
              </a:rPr>
              <a:t>http://readwrite.com/2013/09/19/api-defined</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sp>
        <p:nvSpPr>
          <p:cNvPr id="138" name="Shape 138"/>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Application Programming Interface</a:t>
            </a:r>
          </a:p>
        </p:txBody>
      </p:sp>
      <p:sp>
        <p:nvSpPr>
          <p:cNvPr id="139" name="Shape 139"/>
          <p:cNvSpPr txBox="1"/>
          <p:nvPr>
            <p:ph idx="1" type="body"/>
          </p:nvPr>
        </p:nvSpPr>
        <p:spPr>
          <a:xfrm>
            <a:off x="311700" y="1536633"/>
            <a:ext cx="8520600" cy="45552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2400">
                <a:solidFill>
                  <a:schemeClr val="dk1"/>
                </a:solidFill>
              </a:rPr>
              <a:t>“Viewed more broadly, though, APIs make possible a sprawling array of Web-service "mashups," in which developers use mix and match APIs from the likes of Google or Facebook or Twitter to create entirely new apps and services. In many ways, the widespread availability of APIs for major services is what's made the modern Web experience possible.”</a:t>
            </a:r>
          </a:p>
          <a:p>
            <a:pPr lvl="0" rtl="0">
              <a:lnSpc>
                <a:spcPct val="100000"/>
              </a:lnSpc>
              <a:spcBef>
                <a:spcPts val="0"/>
              </a:spcBef>
              <a:spcAft>
                <a:spcPts val="0"/>
              </a:spcAft>
              <a:buNone/>
            </a:pPr>
            <a:r>
              <a:t/>
            </a:r>
            <a:endParaRPr sz="2400">
              <a:solidFill>
                <a:schemeClr val="dk1"/>
              </a:solidFill>
            </a:endParaRPr>
          </a:p>
          <a:p>
            <a:pPr lvl="0" rtl="0">
              <a:lnSpc>
                <a:spcPct val="100000"/>
              </a:lnSpc>
              <a:spcBef>
                <a:spcPts val="0"/>
              </a:spcBef>
              <a:spcAft>
                <a:spcPts val="0"/>
              </a:spcAft>
              <a:buNone/>
            </a:pPr>
            <a:r>
              <a:t/>
            </a:r>
            <a:endParaRPr sz="2400">
              <a:solidFill>
                <a:schemeClr val="dk1"/>
              </a:solidFill>
            </a:endParaRPr>
          </a:p>
        </p:txBody>
      </p:sp>
      <p:sp>
        <p:nvSpPr>
          <p:cNvPr id="140" name="Shape 140"/>
          <p:cNvSpPr txBox="1"/>
          <p:nvPr/>
        </p:nvSpPr>
        <p:spPr>
          <a:xfrm>
            <a:off x="4394350" y="5890575"/>
            <a:ext cx="5816400" cy="1110900"/>
          </a:xfrm>
          <a:prstGeom prst="rect">
            <a:avLst/>
          </a:prstGeom>
          <a:noFill/>
          <a:ln>
            <a:noFill/>
          </a:ln>
        </p:spPr>
        <p:txBody>
          <a:bodyPr anchorCtr="0" anchor="ctr" bIns="91425" lIns="91425" rIns="91425" tIns="91425">
            <a:noAutofit/>
          </a:bodyPr>
          <a:lstStyle/>
          <a:p>
            <a:pPr lvl="0" rtl="0">
              <a:spcBef>
                <a:spcPts val="0"/>
              </a:spcBef>
              <a:buNone/>
            </a:pPr>
            <a:r>
              <a:rPr lang="en" sz="1800">
                <a:solidFill>
                  <a:schemeClr val="accent5"/>
                </a:solidFill>
              </a:rPr>
              <a:t>http://readwrite.com/2013/09/19/api-defined</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x="0" y="0"/>
          <a:ext cx="0" cy="0"/>
          <a:chOff x="0" y="0"/>
          <a:chExt cx="0" cy="0"/>
        </a:xfrm>
      </p:grpSpPr>
      <p:sp>
        <p:nvSpPr>
          <p:cNvPr id="145" name="Shape 145"/>
          <p:cNvSpPr/>
          <p:nvPr/>
        </p:nvSpPr>
        <p:spPr>
          <a:xfrm>
            <a:off x="25600" y="4700"/>
            <a:ext cx="9118500" cy="6858000"/>
          </a:xfrm>
          <a:prstGeom prst="rect">
            <a:avLst/>
          </a:prstGeom>
          <a:solidFill>
            <a:srgbClr val="FFFFFF"/>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descr="Google-Map-Logo.png" id="146" name="Shape 146"/>
          <p:cNvPicPr preferRelativeResize="0"/>
          <p:nvPr/>
        </p:nvPicPr>
        <p:blipFill>
          <a:blip r:embed="rId3">
            <a:alphaModFix/>
          </a:blip>
          <a:stretch>
            <a:fillRect/>
          </a:stretch>
        </p:blipFill>
        <p:spPr>
          <a:xfrm>
            <a:off x="307550" y="1224400"/>
            <a:ext cx="1921500" cy="1921500"/>
          </a:xfrm>
          <a:prstGeom prst="rect">
            <a:avLst/>
          </a:prstGeom>
          <a:noFill/>
          <a:ln>
            <a:noFill/>
          </a:ln>
        </p:spPr>
      </p:pic>
      <p:pic>
        <p:nvPicPr>
          <p:cNvPr descr="Yelp-Logo.jpg" id="147" name="Shape 147"/>
          <p:cNvPicPr preferRelativeResize="0"/>
          <p:nvPr/>
        </p:nvPicPr>
        <p:blipFill>
          <a:blip r:embed="rId4">
            <a:alphaModFix/>
          </a:blip>
          <a:stretch>
            <a:fillRect/>
          </a:stretch>
        </p:blipFill>
        <p:spPr>
          <a:xfrm>
            <a:off x="250562" y="3496642"/>
            <a:ext cx="2787324" cy="1533049"/>
          </a:xfrm>
          <a:prstGeom prst="rect">
            <a:avLst/>
          </a:prstGeom>
          <a:noFill/>
          <a:ln>
            <a:noFill/>
          </a:ln>
        </p:spPr>
      </p:pic>
      <p:pic>
        <p:nvPicPr>
          <p:cNvPr descr="twitter-logo.png" id="148" name="Shape 148"/>
          <p:cNvPicPr preferRelativeResize="0"/>
          <p:nvPr/>
        </p:nvPicPr>
        <p:blipFill>
          <a:blip r:embed="rId5">
            <a:alphaModFix/>
          </a:blip>
          <a:stretch>
            <a:fillRect/>
          </a:stretch>
        </p:blipFill>
        <p:spPr>
          <a:xfrm>
            <a:off x="5633225" y="1455091"/>
            <a:ext cx="3198772" cy="1203357"/>
          </a:xfrm>
          <a:prstGeom prst="rect">
            <a:avLst/>
          </a:prstGeom>
          <a:noFill/>
          <a:ln>
            <a:noFill/>
          </a:ln>
        </p:spPr>
      </p:pic>
      <p:pic>
        <p:nvPicPr>
          <p:cNvPr descr="Facebook_logo-6.jpg" id="149" name="Shape 149"/>
          <p:cNvPicPr preferRelativeResize="0"/>
          <p:nvPr/>
        </p:nvPicPr>
        <p:blipFill>
          <a:blip r:embed="rId6">
            <a:alphaModFix/>
          </a:blip>
          <a:stretch>
            <a:fillRect/>
          </a:stretch>
        </p:blipFill>
        <p:spPr>
          <a:xfrm>
            <a:off x="5633225" y="2963190"/>
            <a:ext cx="3198772" cy="1203359"/>
          </a:xfrm>
          <a:prstGeom prst="rect">
            <a:avLst/>
          </a:prstGeom>
          <a:noFill/>
          <a:ln>
            <a:noFill/>
          </a:ln>
        </p:spPr>
      </p:pic>
      <p:pic>
        <p:nvPicPr>
          <p:cNvPr descr="logo-5aea6e61d29a47cb9ebfabec5d3aa1ca.png" id="150" name="Shape 150"/>
          <p:cNvPicPr preferRelativeResize="0"/>
          <p:nvPr/>
        </p:nvPicPr>
        <p:blipFill>
          <a:blip r:embed="rId7">
            <a:alphaModFix/>
          </a:blip>
          <a:stretch>
            <a:fillRect/>
          </a:stretch>
        </p:blipFill>
        <p:spPr>
          <a:xfrm>
            <a:off x="4778749" y="304147"/>
            <a:ext cx="4053249" cy="868074"/>
          </a:xfrm>
          <a:prstGeom prst="rect">
            <a:avLst/>
          </a:prstGeom>
          <a:noFill/>
          <a:ln>
            <a:noFill/>
          </a:ln>
        </p:spPr>
      </p:pic>
      <p:pic>
        <p:nvPicPr>
          <p:cNvPr descr="Amazon-Logo.jpg" id="151" name="Shape 151"/>
          <p:cNvPicPr preferRelativeResize="0"/>
          <p:nvPr/>
        </p:nvPicPr>
        <p:blipFill>
          <a:blip r:embed="rId8">
            <a:alphaModFix/>
          </a:blip>
          <a:stretch>
            <a:fillRect/>
          </a:stretch>
        </p:blipFill>
        <p:spPr>
          <a:xfrm>
            <a:off x="5633225" y="4938305"/>
            <a:ext cx="3198778" cy="1164875"/>
          </a:xfrm>
          <a:prstGeom prst="rect">
            <a:avLst/>
          </a:prstGeom>
          <a:noFill/>
          <a:ln>
            <a:noFill/>
          </a:ln>
        </p:spPr>
      </p:pic>
      <p:pic>
        <p:nvPicPr>
          <p:cNvPr descr="rss.png" id="152" name="Shape 152"/>
          <p:cNvPicPr preferRelativeResize="0"/>
          <p:nvPr/>
        </p:nvPicPr>
        <p:blipFill>
          <a:blip r:embed="rId9">
            <a:alphaModFix/>
          </a:blip>
          <a:stretch>
            <a:fillRect/>
          </a:stretch>
        </p:blipFill>
        <p:spPr>
          <a:xfrm>
            <a:off x="2466962" y="614799"/>
            <a:ext cx="1921500" cy="1921500"/>
          </a:xfrm>
          <a:prstGeom prst="rect">
            <a:avLst/>
          </a:prstGeom>
          <a:noFill/>
          <a:ln>
            <a:noFill/>
          </a:ln>
        </p:spPr>
      </p:pic>
      <p:pic>
        <p:nvPicPr>
          <p:cNvPr descr="wordnik-logo.jpeg" id="153" name="Shape 153"/>
          <p:cNvPicPr preferRelativeResize="0"/>
          <p:nvPr/>
        </p:nvPicPr>
        <p:blipFill>
          <a:blip r:embed="rId10">
            <a:alphaModFix/>
          </a:blip>
          <a:stretch>
            <a:fillRect/>
          </a:stretch>
        </p:blipFill>
        <p:spPr>
          <a:xfrm>
            <a:off x="250574" y="4929325"/>
            <a:ext cx="2787300" cy="1458411"/>
          </a:xfrm>
          <a:prstGeom prst="rect">
            <a:avLst/>
          </a:prstGeom>
          <a:noFill/>
          <a:ln>
            <a:noFill/>
          </a:ln>
        </p:spPr>
      </p:pic>
      <p:pic>
        <p:nvPicPr>
          <p:cNvPr descr="weather_underground_logo_detail.png" id="154" name="Shape 154"/>
          <p:cNvPicPr preferRelativeResize="0"/>
          <p:nvPr/>
        </p:nvPicPr>
        <p:blipFill>
          <a:blip r:embed="rId11">
            <a:alphaModFix/>
          </a:blip>
          <a:stretch>
            <a:fillRect/>
          </a:stretch>
        </p:blipFill>
        <p:spPr>
          <a:xfrm>
            <a:off x="3374800" y="2819387"/>
            <a:ext cx="1921500" cy="1490965"/>
          </a:xfrm>
          <a:prstGeom prst="rect">
            <a:avLst/>
          </a:prstGeom>
          <a:noFill/>
          <a:ln>
            <a:noFill/>
          </a:ln>
        </p:spPr>
      </p:pic>
      <p:pic>
        <p:nvPicPr>
          <p:cNvPr descr="soundcloud-logo.jpg" id="155" name="Shape 155"/>
          <p:cNvPicPr preferRelativeResize="0"/>
          <p:nvPr/>
        </p:nvPicPr>
        <p:blipFill>
          <a:blip r:embed="rId12">
            <a:alphaModFix/>
          </a:blip>
          <a:stretch>
            <a:fillRect/>
          </a:stretch>
        </p:blipFill>
        <p:spPr>
          <a:xfrm>
            <a:off x="3393300" y="4892836"/>
            <a:ext cx="1884500" cy="107417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9" name="Shape 159"/>
        <p:cNvGrpSpPr/>
        <p:nvPr/>
      </p:nvGrpSpPr>
      <p:grpSpPr>
        <a:xfrm>
          <a:off x="0" y="0"/>
          <a:ext cx="0" cy="0"/>
          <a:chOff x="0" y="0"/>
          <a:chExt cx="0" cy="0"/>
        </a:xfrm>
      </p:grpSpPr>
      <p:sp>
        <p:nvSpPr>
          <p:cNvPr id="160" name="Shape 160"/>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APIs</a:t>
            </a:r>
          </a:p>
        </p:txBody>
      </p:sp>
      <p:sp>
        <p:nvSpPr>
          <p:cNvPr id="161" name="Shape 161"/>
          <p:cNvSpPr txBox="1"/>
          <p:nvPr>
            <p:ph idx="1" type="body"/>
          </p:nvPr>
        </p:nvSpPr>
        <p:spPr>
          <a:xfrm>
            <a:off x="311700" y="1536625"/>
            <a:ext cx="8832300" cy="45552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2400">
                <a:solidFill>
                  <a:schemeClr val="dk1"/>
                </a:solidFill>
              </a:rPr>
              <a:t>REST is a simple way to organize interactions between independent systems.</a:t>
            </a:r>
          </a:p>
          <a:p>
            <a:pPr lvl="0" rtl="0">
              <a:lnSpc>
                <a:spcPct val="100000"/>
              </a:lnSpc>
              <a:spcBef>
                <a:spcPts val="0"/>
              </a:spcBef>
              <a:spcAft>
                <a:spcPts val="0"/>
              </a:spcAft>
              <a:buNone/>
            </a:pPr>
            <a:r>
              <a:t/>
            </a:r>
            <a:endParaRPr sz="2400">
              <a:solidFill>
                <a:schemeClr val="dk1"/>
              </a:solidFill>
            </a:endParaRPr>
          </a:p>
          <a:p>
            <a:pPr lvl="0" rtl="0">
              <a:lnSpc>
                <a:spcPct val="100000"/>
              </a:lnSpc>
              <a:spcBef>
                <a:spcPts val="0"/>
              </a:spcBef>
              <a:spcAft>
                <a:spcPts val="0"/>
              </a:spcAft>
              <a:buNone/>
            </a:pPr>
            <a:r>
              <a:rPr lang="en" sz="2400">
                <a:solidFill>
                  <a:schemeClr val="dk1"/>
                </a:solidFill>
              </a:rPr>
              <a:t>REST allows you to interact with minimal overhead with clients as diverse as mobile phones and other websites. In theory, REST is not tied to the web, but it's almost always implemented as such, and was inspired by HTTP. As a result, REST can be used wherever HTTP can.</a:t>
            </a:r>
          </a:p>
          <a:p>
            <a:pPr lvl="0" rtl="0">
              <a:lnSpc>
                <a:spcPct val="100000"/>
              </a:lnSpc>
              <a:spcBef>
                <a:spcPts val="0"/>
              </a:spcBef>
              <a:spcAft>
                <a:spcPts val="0"/>
              </a:spcAft>
              <a:buNone/>
            </a:pPr>
            <a:r>
              <a:t/>
            </a:r>
            <a:endParaRPr sz="2400">
              <a:solidFill>
                <a:schemeClr val="dk1"/>
              </a:solidFill>
            </a:endParaRPr>
          </a:p>
          <a:p>
            <a:pPr lvl="0" rtl="0">
              <a:lnSpc>
                <a:spcPct val="100000"/>
              </a:lnSpc>
              <a:spcBef>
                <a:spcPts val="0"/>
              </a:spcBef>
              <a:spcAft>
                <a:spcPts val="0"/>
              </a:spcAft>
              <a:buNone/>
            </a:pPr>
            <a:r>
              <a:rPr lang="en" sz="2400">
                <a:solidFill>
                  <a:schemeClr val="dk1"/>
                </a:solidFill>
              </a:rPr>
              <a:t>So what is HTTP?</a:t>
            </a:r>
          </a:p>
          <a:p>
            <a:pPr lvl="0" rtl="0">
              <a:lnSpc>
                <a:spcPct val="100000"/>
              </a:lnSpc>
              <a:spcBef>
                <a:spcPts val="0"/>
              </a:spcBef>
              <a:spcAft>
                <a:spcPts val="0"/>
              </a:spcAft>
              <a:buNone/>
            </a:pPr>
            <a:r>
              <a:t/>
            </a:r>
            <a:endParaRPr sz="24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HTTP Basics</a:t>
            </a:r>
          </a:p>
        </p:txBody>
      </p:sp>
      <p:sp>
        <p:nvSpPr>
          <p:cNvPr id="167" name="Shape 167"/>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50000"/>
              </a:lnSpc>
              <a:spcBef>
                <a:spcPts val="0"/>
              </a:spcBef>
              <a:buSzPct val="100000"/>
            </a:pPr>
            <a:r>
              <a:rPr lang="en" sz="2400"/>
              <a:t>HyperText Transfer Protocol</a:t>
            </a:r>
          </a:p>
          <a:p>
            <a:pPr indent="-381000" lvl="0" marL="457200" rtl="0">
              <a:lnSpc>
                <a:spcPct val="150000"/>
              </a:lnSpc>
              <a:spcBef>
                <a:spcPts val="0"/>
              </a:spcBef>
              <a:buSzPct val="100000"/>
            </a:pPr>
            <a:r>
              <a:rPr lang="en" sz="2400"/>
              <a:t>Foundation of data communication on the web</a:t>
            </a:r>
          </a:p>
          <a:p>
            <a:pPr indent="-381000" lvl="0" marL="457200" rtl="0">
              <a:lnSpc>
                <a:spcPct val="150000"/>
              </a:lnSpc>
              <a:spcBef>
                <a:spcPts val="0"/>
              </a:spcBef>
              <a:buSzPct val="100000"/>
            </a:pPr>
            <a:r>
              <a:rPr lang="en" sz="2400"/>
              <a:t>Send request, receive response</a:t>
            </a:r>
          </a:p>
          <a:p>
            <a:pPr indent="-381000" lvl="0" marL="457200" rtl="0">
              <a:lnSpc>
                <a:spcPct val="150000"/>
              </a:lnSpc>
              <a:spcBef>
                <a:spcPts val="0"/>
              </a:spcBef>
              <a:buSzPct val="100000"/>
            </a:pPr>
            <a:r>
              <a:rPr lang="en" sz="2400"/>
              <a:t>HTTP Request Methods</a:t>
            </a:r>
          </a:p>
          <a:p>
            <a:pPr indent="-381000" lvl="1" marL="914400" rtl="0">
              <a:lnSpc>
                <a:spcPct val="115000"/>
              </a:lnSpc>
              <a:spcBef>
                <a:spcPts val="0"/>
              </a:spcBef>
              <a:buSzPct val="100000"/>
            </a:pPr>
            <a:r>
              <a:rPr lang="en" sz="2400"/>
              <a:t>GET</a:t>
            </a:r>
          </a:p>
          <a:p>
            <a:pPr indent="-381000" lvl="1" marL="914400" rtl="0">
              <a:lnSpc>
                <a:spcPct val="115000"/>
              </a:lnSpc>
              <a:spcBef>
                <a:spcPts val="0"/>
              </a:spcBef>
              <a:buSzPct val="100000"/>
            </a:pPr>
            <a:r>
              <a:rPr lang="en" sz="2400"/>
              <a:t>HEAD</a:t>
            </a:r>
          </a:p>
          <a:p>
            <a:pPr indent="-381000" lvl="1" marL="914400" rtl="0">
              <a:lnSpc>
                <a:spcPct val="115000"/>
              </a:lnSpc>
              <a:spcBef>
                <a:spcPts val="0"/>
              </a:spcBef>
              <a:buSzPct val="100000"/>
            </a:pPr>
            <a:r>
              <a:rPr lang="en" sz="2400"/>
              <a:t>POST</a:t>
            </a:r>
          </a:p>
          <a:p>
            <a:pPr indent="-381000" lvl="1" marL="914400" rtl="0">
              <a:lnSpc>
                <a:spcPct val="115000"/>
              </a:lnSpc>
              <a:spcBef>
                <a:spcPts val="0"/>
              </a:spcBef>
              <a:buSzPct val="100000"/>
            </a:pPr>
            <a:r>
              <a:rPr lang="en" sz="2400"/>
              <a:t>PUT</a:t>
            </a:r>
          </a:p>
          <a:p>
            <a:pPr indent="-381000" lvl="1" marL="914400" rtl="0">
              <a:lnSpc>
                <a:spcPct val="115000"/>
              </a:lnSpc>
              <a:spcBef>
                <a:spcPts val="0"/>
              </a:spcBef>
              <a:buSzPct val="100000"/>
            </a:pPr>
            <a:r>
              <a:rPr lang="en" sz="2400"/>
              <a:t>DELETE</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1" name="Shape 171"/>
        <p:cNvGrpSpPr/>
        <p:nvPr/>
      </p:nvGrpSpPr>
      <p:grpSpPr>
        <a:xfrm>
          <a:off x="0" y="0"/>
          <a:ext cx="0" cy="0"/>
          <a:chOff x="0" y="0"/>
          <a:chExt cx="0" cy="0"/>
        </a:xfrm>
      </p:grpSpPr>
      <p:sp>
        <p:nvSpPr>
          <p:cNvPr id="172" name="Shape 172"/>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HTTP Basics</a:t>
            </a:r>
          </a:p>
        </p:txBody>
      </p:sp>
      <p:sp>
        <p:nvSpPr>
          <p:cNvPr id="173" name="Shape 173"/>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marR="0" rtl="0" algn="l">
              <a:lnSpc>
                <a:spcPct val="150000"/>
              </a:lnSpc>
              <a:spcBef>
                <a:spcPts val="0"/>
              </a:spcBef>
              <a:spcAft>
                <a:spcPts val="1600"/>
              </a:spcAft>
              <a:buClr>
                <a:srgbClr val="111111"/>
              </a:buClr>
              <a:buSzPct val="100000"/>
              <a:buFont typeface="Roboto"/>
            </a:pPr>
            <a:r>
              <a:rPr lang="en" sz="2400"/>
              <a:t>User Agent String - browser, OS, and other system info.</a:t>
            </a:r>
          </a:p>
          <a:p>
            <a:pPr indent="-381000" lvl="0" marL="457200" marR="0" rtl="0" algn="l">
              <a:lnSpc>
                <a:spcPct val="150000"/>
              </a:lnSpc>
              <a:spcBef>
                <a:spcPts val="0"/>
              </a:spcBef>
              <a:spcAft>
                <a:spcPts val="1600"/>
              </a:spcAft>
              <a:buSzPct val="100000"/>
            </a:pPr>
            <a:r>
              <a:rPr lang="en" sz="2400"/>
              <a:t>HTTP Status Codes</a:t>
            </a:r>
          </a:p>
          <a:p>
            <a:pPr indent="-381000" lvl="1" marL="914400" marR="0" rtl="0" algn="l">
              <a:lnSpc>
                <a:spcPct val="150000"/>
              </a:lnSpc>
              <a:spcBef>
                <a:spcPts val="0"/>
              </a:spcBef>
              <a:spcAft>
                <a:spcPts val="1600"/>
              </a:spcAft>
              <a:buSzPct val="100000"/>
            </a:pPr>
            <a:r>
              <a:rPr lang="en" sz="2400"/>
              <a:t>1xx - Informational</a:t>
            </a:r>
          </a:p>
          <a:p>
            <a:pPr indent="-381000" lvl="1" marL="914400" marR="0" rtl="0" algn="l">
              <a:lnSpc>
                <a:spcPct val="150000"/>
              </a:lnSpc>
              <a:spcBef>
                <a:spcPts val="0"/>
              </a:spcBef>
              <a:spcAft>
                <a:spcPts val="1600"/>
              </a:spcAft>
              <a:buSzPct val="100000"/>
            </a:pPr>
            <a:r>
              <a:rPr lang="en" sz="2400"/>
              <a:t>2xx - Success</a:t>
            </a:r>
          </a:p>
          <a:p>
            <a:pPr indent="-381000" lvl="1" marL="914400" marR="0" rtl="0" algn="l">
              <a:lnSpc>
                <a:spcPct val="150000"/>
              </a:lnSpc>
              <a:spcBef>
                <a:spcPts val="0"/>
              </a:spcBef>
              <a:spcAft>
                <a:spcPts val="1600"/>
              </a:spcAft>
              <a:buSzPct val="100000"/>
            </a:pPr>
            <a:r>
              <a:rPr lang="en" sz="2400"/>
              <a:t>3xx - Redirection</a:t>
            </a:r>
          </a:p>
          <a:p>
            <a:pPr indent="-381000" lvl="1" marL="914400" marR="0" rtl="0" algn="l">
              <a:lnSpc>
                <a:spcPct val="150000"/>
              </a:lnSpc>
              <a:spcBef>
                <a:spcPts val="0"/>
              </a:spcBef>
              <a:spcAft>
                <a:spcPts val="1600"/>
              </a:spcAft>
              <a:buSzPct val="100000"/>
            </a:pPr>
            <a:r>
              <a:rPr lang="en" sz="2400"/>
              <a:t>4xx - Client Error</a:t>
            </a:r>
          </a:p>
          <a:p>
            <a:pPr indent="-381000" lvl="1" marL="914400" marR="0" rtl="0" algn="l">
              <a:lnSpc>
                <a:spcPct val="150000"/>
              </a:lnSpc>
              <a:spcBef>
                <a:spcPts val="0"/>
              </a:spcBef>
              <a:spcAft>
                <a:spcPts val="1600"/>
              </a:spcAft>
              <a:buSzPct val="100000"/>
            </a:pPr>
            <a:r>
              <a:rPr lang="en" sz="2400"/>
              <a:t>5xx - Server Error</a:t>
            </a:r>
          </a:p>
          <a:p>
            <a:pPr indent="-381000" lvl="0" marL="457200" marR="0" rtl="0" algn="l">
              <a:lnSpc>
                <a:spcPct val="150000"/>
              </a:lnSpc>
              <a:spcBef>
                <a:spcPts val="0"/>
              </a:spcBef>
              <a:spcAft>
                <a:spcPts val="1600"/>
              </a:spcAft>
              <a:buSzPct val="100000"/>
            </a:pPr>
            <a:r>
              <a:rPr lang="en" sz="2400"/>
              <a:t>TLS - successor to SSL that provides protocol for secure communications.</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7" name="Shape 177"/>
        <p:cNvGrpSpPr/>
        <p:nvPr/>
      </p:nvGrpSpPr>
      <p:grpSpPr>
        <a:xfrm>
          <a:off x="0" y="0"/>
          <a:ext cx="0" cy="0"/>
          <a:chOff x="0" y="0"/>
          <a:chExt cx="0" cy="0"/>
        </a:xfrm>
      </p:grpSpPr>
      <p:sp>
        <p:nvSpPr>
          <p:cNvPr id="178" name="Shape 178"/>
          <p:cNvSpPr txBox="1"/>
          <p:nvPr/>
        </p:nvSpPr>
        <p:spPr>
          <a:xfrm>
            <a:off x="311700" y="593366"/>
            <a:ext cx="8520600" cy="763500"/>
          </a:xfrm>
          <a:prstGeom prst="rect">
            <a:avLst/>
          </a:prstGeom>
          <a:noFill/>
          <a:ln>
            <a:noFill/>
          </a:ln>
        </p:spPr>
        <p:txBody>
          <a:bodyPr anchorCtr="0" anchor="t" bIns="91425" lIns="91425" rIns="91425" tIns="91425">
            <a:noAutofit/>
          </a:bodyPr>
          <a:lstStyle/>
          <a:p>
            <a:pPr lvl="0" rtl="0">
              <a:spcBef>
                <a:spcPts val="0"/>
              </a:spcBef>
              <a:buNone/>
            </a:pPr>
            <a:r>
              <a:rPr lang="en" sz="3000">
                <a:solidFill>
                  <a:srgbClr val="000000"/>
                </a:solidFill>
                <a:latin typeface="Dosis"/>
                <a:ea typeface="Dosis"/>
                <a:cs typeface="Dosis"/>
                <a:sym typeface="Dosis"/>
              </a:rPr>
              <a:t>REST API Feature Interaction</a:t>
            </a:r>
          </a:p>
        </p:txBody>
      </p:sp>
      <p:pic>
        <p:nvPicPr>
          <p:cNvPr descr="screen.png" id="179" name="Shape 179"/>
          <p:cNvPicPr preferRelativeResize="0"/>
          <p:nvPr/>
        </p:nvPicPr>
        <p:blipFill>
          <a:blip r:embed="rId3">
            <a:alphaModFix/>
          </a:blip>
          <a:stretch>
            <a:fillRect/>
          </a:stretch>
        </p:blipFill>
        <p:spPr>
          <a:xfrm>
            <a:off x="297325" y="2819400"/>
            <a:ext cx="1219200" cy="1219200"/>
          </a:xfrm>
          <a:prstGeom prst="rect">
            <a:avLst/>
          </a:prstGeom>
          <a:noFill/>
          <a:ln>
            <a:noFill/>
          </a:ln>
        </p:spPr>
      </p:pic>
      <p:pic>
        <p:nvPicPr>
          <p:cNvPr descr="server.png" id="180" name="Shape 180"/>
          <p:cNvPicPr preferRelativeResize="0"/>
          <p:nvPr/>
        </p:nvPicPr>
        <p:blipFill>
          <a:blip r:embed="rId4">
            <a:alphaModFix/>
          </a:blip>
          <a:stretch>
            <a:fillRect/>
          </a:stretch>
        </p:blipFill>
        <p:spPr>
          <a:xfrm>
            <a:off x="3801150" y="2819400"/>
            <a:ext cx="1219200" cy="1219200"/>
          </a:xfrm>
          <a:prstGeom prst="rect">
            <a:avLst/>
          </a:prstGeom>
          <a:noFill/>
          <a:ln>
            <a:noFill/>
          </a:ln>
        </p:spPr>
      </p:pic>
      <p:pic>
        <p:nvPicPr>
          <p:cNvPr descr="database.png" id="181" name="Shape 181"/>
          <p:cNvPicPr preferRelativeResize="0"/>
          <p:nvPr/>
        </p:nvPicPr>
        <p:blipFill>
          <a:blip r:embed="rId5">
            <a:alphaModFix/>
          </a:blip>
          <a:stretch>
            <a:fillRect/>
          </a:stretch>
        </p:blipFill>
        <p:spPr>
          <a:xfrm>
            <a:off x="5748325" y="2819400"/>
            <a:ext cx="1219200" cy="1219200"/>
          </a:xfrm>
          <a:prstGeom prst="rect">
            <a:avLst/>
          </a:prstGeom>
          <a:noFill/>
          <a:ln>
            <a:noFill/>
          </a:ln>
        </p:spPr>
      </p:pic>
      <p:grpSp>
        <p:nvGrpSpPr>
          <p:cNvPr id="182" name="Shape 182"/>
          <p:cNvGrpSpPr/>
          <p:nvPr/>
        </p:nvGrpSpPr>
        <p:grpSpPr>
          <a:xfrm>
            <a:off x="7695493" y="2863011"/>
            <a:ext cx="1228834" cy="1017521"/>
            <a:chOff x="5662825" y="2902550"/>
            <a:chExt cx="1764300" cy="1460906"/>
          </a:xfrm>
        </p:grpSpPr>
        <p:sp>
          <p:nvSpPr>
            <p:cNvPr id="183" name="Shape 183"/>
            <p:cNvSpPr/>
            <p:nvPr/>
          </p:nvSpPr>
          <p:spPr>
            <a:xfrm>
              <a:off x="5662825" y="2902550"/>
              <a:ext cx="1764300" cy="417300"/>
            </a:xfrm>
            <a:prstGeom prst="rect">
              <a:avLst/>
            </a:prstGeom>
            <a:solidFill>
              <a:srgbClr val="2B94E9"/>
            </a:solidFill>
            <a:ln cap="flat" cmpd="sng" w="9525">
              <a:solidFill>
                <a:srgbClr val="595959"/>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200">
                  <a:solidFill>
                    <a:srgbClr val="FFFFFF"/>
                  </a:solidFill>
                  <a:latin typeface="Helvetica Neue"/>
                  <a:ea typeface="Helvetica Neue"/>
                  <a:cs typeface="Helvetica Neue"/>
                  <a:sym typeface="Helvetica Neue"/>
                </a:rPr>
                <a:t>Feature Table</a:t>
              </a:r>
            </a:p>
          </p:txBody>
        </p:sp>
        <p:sp>
          <p:nvSpPr>
            <p:cNvPr id="184" name="Shape 184"/>
            <p:cNvSpPr/>
            <p:nvPr/>
          </p:nvSpPr>
          <p:spPr>
            <a:xfrm>
              <a:off x="5662825" y="3319850"/>
              <a:ext cx="1764300" cy="261000"/>
            </a:xfrm>
            <a:prstGeom prst="rect">
              <a:avLst/>
            </a:prstGeom>
            <a:solidFill>
              <a:srgbClr val="ADD9E4"/>
            </a:solidFill>
            <a:ln cap="flat" cmpd="sng" w="9525">
              <a:solidFill>
                <a:srgbClr val="595959"/>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solidFill>
                  <a:srgbClr val="FFFFFF"/>
                </a:solidFill>
                <a:latin typeface="Helvetica Neue"/>
                <a:ea typeface="Helvetica Neue"/>
                <a:cs typeface="Helvetica Neue"/>
                <a:sym typeface="Helvetica Neue"/>
              </a:endParaRPr>
            </a:p>
          </p:txBody>
        </p:sp>
        <p:sp>
          <p:nvSpPr>
            <p:cNvPr id="185" name="Shape 185"/>
            <p:cNvSpPr/>
            <p:nvPr/>
          </p:nvSpPr>
          <p:spPr>
            <a:xfrm>
              <a:off x="5662825" y="3580718"/>
              <a:ext cx="1764300" cy="261000"/>
            </a:xfrm>
            <a:prstGeom prst="rect">
              <a:avLst/>
            </a:prstGeom>
            <a:solidFill>
              <a:srgbClr val="ADD9E4"/>
            </a:solidFill>
            <a:ln cap="flat" cmpd="sng" w="9525">
              <a:solidFill>
                <a:srgbClr val="595959"/>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solidFill>
                  <a:srgbClr val="FFFFFF"/>
                </a:solidFill>
                <a:latin typeface="Helvetica Neue"/>
                <a:ea typeface="Helvetica Neue"/>
                <a:cs typeface="Helvetica Neue"/>
                <a:sym typeface="Helvetica Neue"/>
              </a:endParaRPr>
            </a:p>
          </p:txBody>
        </p:sp>
        <p:sp>
          <p:nvSpPr>
            <p:cNvPr id="186" name="Shape 186"/>
            <p:cNvSpPr/>
            <p:nvPr/>
          </p:nvSpPr>
          <p:spPr>
            <a:xfrm>
              <a:off x="5662825" y="3841587"/>
              <a:ext cx="1764300" cy="261000"/>
            </a:xfrm>
            <a:prstGeom prst="rect">
              <a:avLst/>
            </a:prstGeom>
            <a:solidFill>
              <a:srgbClr val="ADD9E4"/>
            </a:solidFill>
            <a:ln cap="flat" cmpd="sng" w="9525">
              <a:solidFill>
                <a:srgbClr val="595959"/>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solidFill>
                  <a:srgbClr val="FFFFFF"/>
                </a:solidFill>
                <a:latin typeface="Helvetica Neue"/>
                <a:ea typeface="Helvetica Neue"/>
                <a:cs typeface="Helvetica Neue"/>
                <a:sym typeface="Helvetica Neue"/>
              </a:endParaRPr>
            </a:p>
          </p:txBody>
        </p:sp>
        <p:sp>
          <p:nvSpPr>
            <p:cNvPr id="187" name="Shape 187"/>
            <p:cNvSpPr/>
            <p:nvPr/>
          </p:nvSpPr>
          <p:spPr>
            <a:xfrm>
              <a:off x="5662825" y="4102456"/>
              <a:ext cx="1764300" cy="261000"/>
            </a:xfrm>
            <a:prstGeom prst="rect">
              <a:avLst/>
            </a:prstGeom>
            <a:solidFill>
              <a:srgbClr val="ADD9E4"/>
            </a:solidFill>
            <a:ln cap="flat" cmpd="sng" w="9525">
              <a:solidFill>
                <a:srgbClr val="595959"/>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solidFill>
                  <a:srgbClr val="FFFFFF"/>
                </a:solidFill>
                <a:latin typeface="Helvetica Neue"/>
                <a:ea typeface="Helvetica Neue"/>
                <a:cs typeface="Helvetica Neue"/>
                <a:sym typeface="Helvetica Neue"/>
              </a:endParaRPr>
            </a:p>
          </p:txBody>
        </p:sp>
      </p:grpSp>
      <p:cxnSp>
        <p:nvCxnSpPr>
          <p:cNvPr id="188" name="Shape 188"/>
          <p:cNvCxnSpPr>
            <a:stCxn id="180" idx="3"/>
            <a:endCxn id="181" idx="1"/>
          </p:cNvCxnSpPr>
          <p:nvPr/>
        </p:nvCxnSpPr>
        <p:spPr>
          <a:xfrm>
            <a:off x="5020350" y="3429000"/>
            <a:ext cx="728100" cy="0"/>
          </a:xfrm>
          <a:prstGeom prst="straightConnector1">
            <a:avLst/>
          </a:prstGeom>
          <a:noFill/>
          <a:ln cap="flat" cmpd="sng" w="19050">
            <a:solidFill>
              <a:srgbClr val="595959"/>
            </a:solidFill>
            <a:prstDash val="solid"/>
            <a:round/>
            <a:headEnd len="lg" w="lg" type="stealth"/>
            <a:tailEnd len="lg" w="lg" type="stealth"/>
          </a:ln>
        </p:spPr>
      </p:cxnSp>
      <p:cxnSp>
        <p:nvCxnSpPr>
          <p:cNvPr id="189" name="Shape 189"/>
          <p:cNvCxnSpPr>
            <a:stCxn id="181" idx="3"/>
            <a:endCxn id="185" idx="1"/>
          </p:cNvCxnSpPr>
          <p:nvPr/>
        </p:nvCxnSpPr>
        <p:spPr>
          <a:xfrm flipH="1" rot="10800000">
            <a:off x="6967525" y="3426300"/>
            <a:ext cx="728100" cy="2700"/>
          </a:xfrm>
          <a:prstGeom prst="straightConnector1">
            <a:avLst/>
          </a:prstGeom>
          <a:noFill/>
          <a:ln cap="flat" cmpd="sng" w="9525">
            <a:solidFill>
              <a:srgbClr val="595959"/>
            </a:solidFill>
            <a:prstDash val="solid"/>
            <a:round/>
            <a:headEnd len="lg" w="lg" type="none"/>
            <a:tailEnd len="lg" w="lg" type="triangle"/>
          </a:ln>
        </p:spPr>
      </p:cxnSp>
      <p:cxnSp>
        <p:nvCxnSpPr>
          <p:cNvPr id="190" name="Shape 190"/>
          <p:cNvCxnSpPr/>
          <p:nvPr/>
        </p:nvCxnSpPr>
        <p:spPr>
          <a:xfrm>
            <a:off x="1773775" y="2949975"/>
            <a:ext cx="1773900" cy="0"/>
          </a:xfrm>
          <a:prstGeom prst="straightConnector1">
            <a:avLst/>
          </a:prstGeom>
          <a:noFill/>
          <a:ln cap="flat" cmpd="sng" w="19050">
            <a:solidFill>
              <a:srgbClr val="595959"/>
            </a:solidFill>
            <a:prstDash val="solid"/>
            <a:round/>
            <a:headEnd len="lg" w="lg" type="none"/>
            <a:tailEnd len="lg" w="lg" type="triangle"/>
          </a:ln>
        </p:spPr>
      </p:cxnSp>
      <p:cxnSp>
        <p:nvCxnSpPr>
          <p:cNvPr id="191" name="Shape 191"/>
          <p:cNvCxnSpPr/>
          <p:nvPr/>
        </p:nvCxnSpPr>
        <p:spPr>
          <a:xfrm rot="10800000">
            <a:off x="1792600" y="3775225"/>
            <a:ext cx="1726500" cy="0"/>
          </a:xfrm>
          <a:prstGeom prst="straightConnector1">
            <a:avLst/>
          </a:prstGeom>
          <a:noFill/>
          <a:ln cap="flat" cmpd="sng" w="19050">
            <a:solidFill>
              <a:srgbClr val="595959"/>
            </a:solidFill>
            <a:prstDash val="solid"/>
            <a:round/>
            <a:headEnd len="lg" w="lg" type="none"/>
            <a:tailEnd len="lg" w="lg" type="triangle"/>
          </a:ln>
        </p:spPr>
      </p:cxnSp>
      <p:sp>
        <p:nvSpPr>
          <p:cNvPr id="192" name="Shape 192"/>
          <p:cNvSpPr txBox="1"/>
          <p:nvPr/>
        </p:nvSpPr>
        <p:spPr>
          <a:xfrm>
            <a:off x="1792600" y="2191375"/>
            <a:ext cx="1726500" cy="578400"/>
          </a:xfrm>
          <a:prstGeom prst="rect">
            <a:avLst/>
          </a:prstGeom>
          <a:noFill/>
          <a:ln>
            <a:noFill/>
          </a:ln>
        </p:spPr>
        <p:txBody>
          <a:bodyPr anchorCtr="0" anchor="t" bIns="91425" lIns="91425" rIns="91425" tIns="91425">
            <a:noAutofit/>
          </a:bodyPr>
          <a:lstStyle/>
          <a:p>
            <a:pPr lvl="0" rtl="0" algn="ctr">
              <a:spcBef>
                <a:spcPts val="0"/>
              </a:spcBef>
              <a:buNone/>
            </a:pPr>
            <a:r>
              <a:rPr b="1" lang="en">
                <a:latin typeface="Helvetica Neue"/>
                <a:ea typeface="Helvetica Neue"/>
                <a:cs typeface="Helvetica Neue"/>
                <a:sym typeface="Helvetica Neue"/>
              </a:rPr>
              <a:t>Request</a:t>
            </a:r>
          </a:p>
          <a:p>
            <a:pPr lvl="0" rtl="0" algn="ctr">
              <a:spcBef>
                <a:spcPts val="0"/>
              </a:spcBef>
              <a:buNone/>
            </a:pPr>
            <a:r>
              <a:rPr lang="en" sz="1000">
                <a:latin typeface="Helvetica Neue"/>
                <a:ea typeface="Helvetica Neue"/>
                <a:cs typeface="Helvetica Neue"/>
                <a:sym typeface="Helvetica Neue"/>
              </a:rPr>
              <a:t>GET POST PUT DELETE</a:t>
            </a:r>
          </a:p>
        </p:txBody>
      </p:sp>
      <p:sp>
        <p:nvSpPr>
          <p:cNvPr id="193" name="Shape 193"/>
          <p:cNvSpPr txBox="1"/>
          <p:nvPr/>
        </p:nvSpPr>
        <p:spPr>
          <a:xfrm>
            <a:off x="1795587" y="3842475"/>
            <a:ext cx="1726500" cy="578400"/>
          </a:xfrm>
          <a:prstGeom prst="rect">
            <a:avLst/>
          </a:prstGeom>
          <a:noFill/>
          <a:ln>
            <a:noFill/>
          </a:ln>
        </p:spPr>
        <p:txBody>
          <a:bodyPr anchorCtr="0" anchor="t" bIns="91425" lIns="91425" rIns="91425" tIns="91425">
            <a:noAutofit/>
          </a:bodyPr>
          <a:lstStyle/>
          <a:p>
            <a:pPr lvl="0" rtl="0" algn="ctr">
              <a:spcBef>
                <a:spcPts val="0"/>
              </a:spcBef>
              <a:buNone/>
            </a:pPr>
            <a:r>
              <a:rPr b="1" lang="en">
                <a:latin typeface="Helvetica Neue"/>
                <a:ea typeface="Helvetica Neue"/>
                <a:cs typeface="Helvetica Neue"/>
                <a:sym typeface="Helvetica Neue"/>
              </a:rPr>
              <a:t>Response</a:t>
            </a:r>
          </a:p>
          <a:p>
            <a:pPr lvl="0" rtl="0" algn="ctr">
              <a:spcBef>
                <a:spcPts val="0"/>
              </a:spcBef>
              <a:buNone/>
            </a:pPr>
            <a:r>
              <a:rPr lang="en" sz="1000">
                <a:latin typeface="Helvetica Neue"/>
                <a:ea typeface="Helvetica Neue"/>
                <a:cs typeface="Helvetica Neue"/>
                <a:sym typeface="Helvetica Neue"/>
              </a:rPr>
              <a:t>200 201 204 403 404 409</a:t>
            </a:r>
          </a:p>
        </p:txBody>
      </p:sp>
      <p:sp>
        <p:nvSpPr>
          <p:cNvPr id="194" name="Shape 194"/>
          <p:cNvSpPr txBox="1"/>
          <p:nvPr/>
        </p:nvSpPr>
        <p:spPr>
          <a:xfrm>
            <a:off x="3547500" y="2191375"/>
            <a:ext cx="1726500" cy="578400"/>
          </a:xfrm>
          <a:prstGeom prst="rect">
            <a:avLst/>
          </a:prstGeom>
          <a:noFill/>
          <a:ln>
            <a:noFill/>
          </a:ln>
        </p:spPr>
        <p:txBody>
          <a:bodyPr anchorCtr="0" anchor="t" bIns="91425" lIns="91425" rIns="91425" tIns="91425">
            <a:noAutofit/>
          </a:bodyPr>
          <a:lstStyle/>
          <a:p>
            <a:pPr lvl="0" rtl="0" algn="ctr">
              <a:spcBef>
                <a:spcPts val="0"/>
              </a:spcBef>
              <a:buNone/>
            </a:pPr>
            <a:r>
              <a:rPr b="1" lang="en">
                <a:latin typeface="Helvetica Neue"/>
                <a:ea typeface="Helvetica Neue"/>
                <a:cs typeface="Helvetica Neue"/>
                <a:sym typeface="Helvetica Neue"/>
              </a:rPr>
              <a:t>/objects</a:t>
            </a:r>
          </a:p>
          <a:p>
            <a:pPr lvl="0" rtl="0" algn="ctr">
              <a:spcBef>
                <a:spcPts val="0"/>
              </a:spcBef>
              <a:buNone/>
            </a:pPr>
            <a:r>
              <a:rPr b="1" lang="en">
                <a:latin typeface="Helvetica Neue"/>
                <a:ea typeface="Helvetica Neue"/>
                <a:cs typeface="Helvetica Neue"/>
                <a:sym typeface="Helvetica Neue"/>
              </a:rPr>
              <a:t>/objects/1</a:t>
            </a:r>
          </a:p>
        </p:txBody>
      </p:sp>
      <p:sp>
        <p:nvSpPr>
          <p:cNvPr id="195" name="Shape 195"/>
          <p:cNvSpPr txBox="1"/>
          <p:nvPr/>
        </p:nvSpPr>
        <p:spPr>
          <a:xfrm>
            <a:off x="5494675" y="2191375"/>
            <a:ext cx="1726500" cy="578400"/>
          </a:xfrm>
          <a:prstGeom prst="rect">
            <a:avLst/>
          </a:prstGeom>
          <a:noFill/>
          <a:ln>
            <a:noFill/>
          </a:ln>
        </p:spPr>
        <p:txBody>
          <a:bodyPr anchorCtr="0" anchor="t" bIns="91425" lIns="91425" rIns="91425" tIns="91425">
            <a:noAutofit/>
          </a:bodyPr>
          <a:lstStyle/>
          <a:p>
            <a:pPr lvl="0" rtl="0" algn="ctr">
              <a:spcBef>
                <a:spcPts val="0"/>
              </a:spcBef>
              <a:buNone/>
            </a:pPr>
            <a:r>
              <a:rPr b="1" lang="en">
                <a:latin typeface="Helvetica Neue"/>
                <a:ea typeface="Helvetica Neue"/>
                <a:cs typeface="Helvetica Neue"/>
                <a:sym typeface="Helvetica Neue"/>
              </a:rPr>
              <a:t>Database CRUD Operation</a:t>
            </a:r>
          </a:p>
        </p:txBody>
      </p:sp>
      <p:sp>
        <p:nvSpPr>
          <p:cNvPr id="196" name="Shape 196"/>
          <p:cNvSpPr txBox="1"/>
          <p:nvPr/>
        </p:nvSpPr>
        <p:spPr>
          <a:xfrm>
            <a:off x="3547500" y="4088225"/>
            <a:ext cx="1726500" cy="578400"/>
          </a:xfrm>
          <a:prstGeom prst="rect">
            <a:avLst/>
          </a:prstGeom>
          <a:noFill/>
          <a:ln>
            <a:noFill/>
          </a:ln>
        </p:spPr>
        <p:txBody>
          <a:bodyPr anchorCtr="0" anchor="t" bIns="91425" lIns="91425" rIns="91425" tIns="91425">
            <a:noAutofit/>
          </a:bodyPr>
          <a:lstStyle/>
          <a:p>
            <a:pPr lvl="0" rtl="0" algn="ctr">
              <a:spcBef>
                <a:spcPts val="0"/>
              </a:spcBef>
              <a:buNone/>
            </a:pPr>
            <a:r>
              <a:rPr b="1" lang="en">
                <a:latin typeface="Helvetica Neue"/>
                <a:ea typeface="Helvetica Neue"/>
                <a:cs typeface="Helvetica Neue"/>
                <a:sym typeface="Helvetica Neue"/>
              </a:rPr>
              <a:t>serialize</a:t>
            </a:r>
          </a:p>
        </p:txBody>
      </p:sp>
      <p:sp>
        <p:nvSpPr>
          <p:cNvPr id="197" name="Shape 197"/>
          <p:cNvSpPr txBox="1"/>
          <p:nvPr/>
        </p:nvSpPr>
        <p:spPr>
          <a:xfrm>
            <a:off x="5494675" y="4038600"/>
            <a:ext cx="1726500" cy="578400"/>
          </a:xfrm>
          <a:prstGeom prst="rect">
            <a:avLst/>
          </a:prstGeom>
          <a:noFill/>
          <a:ln>
            <a:noFill/>
          </a:ln>
        </p:spPr>
        <p:txBody>
          <a:bodyPr anchorCtr="0" anchor="t" bIns="91425" lIns="91425" rIns="91425" tIns="91425">
            <a:noAutofit/>
          </a:bodyPr>
          <a:lstStyle/>
          <a:p>
            <a:pPr lvl="0" rtl="0" algn="ctr">
              <a:spcBef>
                <a:spcPts val="0"/>
              </a:spcBef>
              <a:buNone/>
            </a:pPr>
            <a:r>
              <a:rPr b="1" lang="en">
                <a:latin typeface="Helvetica Neue"/>
                <a:ea typeface="Helvetica Neue"/>
                <a:cs typeface="Helvetica Neue"/>
                <a:sym typeface="Helvetica Neue"/>
              </a:rPr>
              <a:t>retrieve</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3" name="Shape 63"/>
        <p:cNvGrpSpPr/>
        <p:nvPr/>
      </p:nvGrpSpPr>
      <p:grpSpPr>
        <a:xfrm>
          <a:off x="0" y="0"/>
          <a:ext cx="0" cy="0"/>
          <a:chOff x="0" y="0"/>
          <a:chExt cx="0" cy="0"/>
        </a:xfrm>
      </p:grpSpPr>
      <p:sp>
        <p:nvSpPr>
          <p:cNvPr id="64" name="Shape 64"/>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Agenda</a:t>
            </a:r>
          </a:p>
        </p:txBody>
      </p:sp>
      <p:sp>
        <p:nvSpPr>
          <p:cNvPr id="65" name="Shape 65"/>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00000"/>
              </a:lnSpc>
              <a:spcBef>
                <a:spcPts val="0"/>
              </a:spcBef>
              <a:spcAft>
                <a:spcPts val="0"/>
              </a:spcAft>
              <a:buClr>
                <a:schemeClr val="dk1"/>
              </a:buClr>
              <a:buSzPct val="100000"/>
              <a:buFont typeface="Roboto"/>
            </a:pPr>
            <a:r>
              <a:rPr lang="en" sz="2400">
                <a:solidFill>
                  <a:schemeClr val="dk1"/>
                </a:solidFill>
              </a:rPr>
              <a:t>Introduction</a:t>
            </a:r>
          </a:p>
          <a:p>
            <a:pPr indent="-381000" lvl="0" marL="457200" rtl="0">
              <a:lnSpc>
                <a:spcPct val="100000"/>
              </a:lnSpc>
              <a:spcBef>
                <a:spcPts val="0"/>
              </a:spcBef>
              <a:spcAft>
                <a:spcPts val="0"/>
              </a:spcAft>
              <a:buClr>
                <a:schemeClr val="dk1"/>
              </a:buClr>
              <a:buSzPct val="100000"/>
              <a:buFont typeface="Roboto"/>
            </a:pPr>
            <a:r>
              <a:rPr lang="en" sz="2400">
                <a:solidFill>
                  <a:schemeClr val="dk1"/>
                </a:solidFill>
              </a:rPr>
              <a:t>Data sources</a:t>
            </a:r>
          </a:p>
          <a:p>
            <a:pPr indent="-381000" lvl="0" marL="457200" rtl="0">
              <a:lnSpc>
                <a:spcPct val="100000"/>
              </a:lnSpc>
              <a:spcBef>
                <a:spcPts val="0"/>
              </a:spcBef>
              <a:spcAft>
                <a:spcPts val="0"/>
              </a:spcAft>
              <a:buClr>
                <a:schemeClr val="dk1"/>
              </a:buClr>
              <a:buSzPct val="100000"/>
              <a:buFont typeface="Roboto"/>
            </a:pPr>
            <a:r>
              <a:rPr lang="en" sz="2400">
                <a:solidFill>
                  <a:schemeClr val="dk1"/>
                </a:solidFill>
              </a:rPr>
              <a:t>Types of available data </a:t>
            </a:r>
          </a:p>
          <a:p>
            <a:pPr indent="-381000" lvl="0" marL="457200" rtl="0">
              <a:lnSpc>
                <a:spcPct val="100000"/>
              </a:lnSpc>
              <a:spcBef>
                <a:spcPts val="0"/>
              </a:spcBef>
              <a:spcAft>
                <a:spcPts val="0"/>
              </a:spcAft>
              <a:buClr>
                <a:schemeClr val="dk1"/>
              </a:buClr>
              <a:buSzPct val="100000"/>
              <a:buFont typeface="Roboto"/>
            </a:pPr>
            <a:r>
              <a:rPr lang="en" sz="2400">
                <a:solidFill>
                  <a:schemeClr val="dk1"/>
                </a:solidFill>
              </a:rPr>
              <a:t>RESTful APIs</a:t>
            </a:r>
          </a:p>
          <a:p>
            <a:pPr indent="-381000" lvl="0" marL="457200" rtl="0">
              <a:lnSpc>
                <a:spcPct val="100000"/>
              </a:lnSpc>
              <a:spcBef>
                <a:spcPts val="0"/>
              </a:spcBef>
              <a:spcAft>
                <a:spcPts val="0"/>
              </a:spcAft>
              <a:buClr>
                <a:schemeClr val="dk1"/>
              </a:buClr>
              <a:buSzPct val="100000"/>
              <a:buFont typeface="Roboto"/>
            </a:pPr>
            <a:r>
              <a:rPr lang="en" sz="2400">
                <a:solidFill>
                  <a:schemeClr val="dk1"/>
                </a:solidFill>
              </a:rPr>
              <a:t>Scraping</a:t>
            </a:r>
          </a:p>
          <a:p>
            <a:pPr indent="-381000" lvl="0" marL="457200" rtl="0">
              <a:lnSpc>
                <a:spcPct val="100000"/>
              </a:lnSpc>
              <a:spcBef>
                <a:spcPts val="0"/>
              </a:spcBef>
              <a:spcAft>
                <a:spcPts val="0"/>
              </a:spcAft>
              <a:buClr>
                <a:schemeClr val="dk1"/>
              </a:buClr>
              <a:buSzPct val="100000"/>
              <a:buFont typeface="Arial"/>
            </a:pPr>
            <a:r>
              <a:rPr lang="en" sz="2400">
                <a:solidFill>
                  <a:schemeClr val="dk1"/>
                </a:solidFill>
              </a:rPr>
              <a:t>Crawling</a:t>
            </a:r>
          </a:p>
          <a:p>
            <a:pPr indent="-381000" lvl="0" marL="457200" rtl="0">
              <a:lnSpc>
                <a:spcPct val="100000"/>
              </a:lnSpc>
              <a:spcBef>
                <a:spcPts val="0"/>
              </a:spcBef>
              <a:spcAft>
                <a:spcPts val="0"/>
              </a:spcAft>
              <a:buClr>
                <a:schemeClr val="dk1"/>
              </a:buClr>
              <a:buSzPct val="100000"/>
              <a:buFont typeface="Arial"/>
            </a:pPr>
            <a:r>
              <a:rPr lang="en" sz="2400">
                <a:solidFill>
                  <a:schemeClr val="dk1"/>
                </a:solidFill>
              </a:rPr>
              <a:t>Useful tools</a:t>
            </a:r>
          </a:p>
          <a:p>
            <a:pPr indent="-381000" lvl="0" marL="457200" rtl="0">
              <a:lnSpc>
                <a:spcPct val="100000"/>
              </a:lnSpc>
              <a:spcBef>
                <a:spcPts val="0"/>
              </a:spcBef>
              <a:spcAft>
                <a:spcPts val="0"/>
              </a:spcAft>
              <a:buClr>
                <a:schemeClr val="dk1"/>
              </a:buClr>
              <a:buSzPct val="100000"/>
              <a:buFont typeface="Arial"/>
            </a:pPr>
            <a:r>
              <a:rPr lang="en" sz="2400">
                <a:solidFill>
                  <a:schemeClr val="dk1"/>
                </a:solidFill>
              </a:rPr>
              <a:t>Integration</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01" name="Shape 201"/>
        <p:cNvGrpSpPr/>
        <p:nvPr/>
      </p:nvGrpSpPr>
      <p:grpSpPr>
        <a:xfrm>
          <a:off x="0" y="0"/>
          <a:ext cx="0" cy="0"/>
          <a:chOff x="0" y="0"/>
          <a:chExt cx="0" cy="0"/>
        </a:xfrm>
      </p:grpSpPr>
      <p:sp>
        <p:nvSpPr>
          <p:cNvPr id="202" name="Shape 202"/>
          <p:cNvSpPr/>
          <p:nvPr/>
        </p:nvSpPr>
        <p:spPr>
          <a:xfrm>
            <a:off x="25600" y="4700"/>
            <a:ext cx="9118500" cy="6858000"/>
          </a:xfrm>
          <a:prstGeom prst="rect">
            <a:avLst/>
          </a:prstGeom>
          <a:solidFill>
            <a:srgbClr val="33423F">
              <a:alpha val="4816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3" name="Shape 203"/>
          <p:cNvSpPr txBox="1"/>
          <p:nvPr/>
        </p:nvSpPr>
        <p:spPr>
          <a:xfrm>
            <a:off x="311700" y="2259450"/>
            <a:ext cx="8520600" cy="1906500"/>
          </a:xfrm>
          <a:prstGeom prst="rect">
            <a:avLst/>
          </a:prstGeom>
          <a:noFill/>
          <a:ln>
            <a:noFill/>
          </a:ln>
        </p:spPr>
        <p:txBody>
          <a:bodyPr anchorCtr="0" anchor="ctr" bIns="91425" lIns="91425" rIns="91425" tIns="91425">
            <a:noAutofit/>
          </a:bodyPr>
          <a:lstStyle/>
          <a:p>
            <a:pPr lvl="0" rtl="0" algn="ctr">
              <a:spcBef>
                <a:spcPts val="0"/>
              </a:spcBef>
              <a:buNone/>
            </a:pPr>
            <a:r>
              <a:rPr lang="en" sz="6000">
                <a:solidFill>
                  <a:schemeClr val="lt2"/>
                </a:solidFill>
                <a:latin typeface="Passion One"/>
                <a:ea typeface="Passion One"/>
                <a:cs typeface="Passion One"/>
                <a:sym typeface="Passion One"/>
              </a:rPr>
              <a:t>Scraping</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7" name="Shape 207"/>
        <p:cNvGrpSpPr/>
        <p:nvPr/>
      </p:nvGrpSpPr>
      <p:grpSpPr>
        <a:xfrm>
          <a:off x="0" y="0"/>
          <a:ext cx="0" cy="0"/>
          <a:chOff x="0" y="0"/>
          <a:chExt cx="0" cy="0"/>
        </a:xfrm>
      </p:grpSpPr>
      <p:sp>
        <p:nvSpPr>
          <p:cNvPr id="208" name="Shape 208"/>
          <p:cNvSpPr txBox="1"/>
          <p:nvPr>
            <p:ph type="title"/>
          </p:nvPr>
        </p:nvSpPr>
        <p:spPr>
          <a:xfrm>
            <a:off x="311700" y="593366"/>
            <a:ext cx="8520600" cy="763500"/>
          </a:xfrm>
          <a:prstGeom prst="rect">
            <a:avLst/>
          </a:prstGeom>
        </p:spPr>
        <p:txBody>
          <a:bodyPr anchorCtr="0" anchor="t" bIns="91425" lIns="91425" rIns="91425" tIns="91425">
            <a:noAutofit/>
          </a:bodyPr>
          <a:lstStyle/>
          <a:p>
            <a:pPr lvl="0">
              <a:spcBef>
                <a:spcPts val="0"/>
              </a:spcBef>
              <a:buNone/>
            </a:pPr>
            <a:r>
              <a:rPr lang="en" sz="3000"/>
              <a:t>What is Web Scraping?</a:t>
            </a:r>
          </a:p>
        </p:txBody>
      </p:sp>
      <p:sp>
        <p:nvSpPr>
          <p:cNvPr id="209" name="Shape 209"/>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spcBef>
                <a:spcPts val="0"/>
              </a:spcBef>
              <a:buSzPct val="100000"/>
            </a:pPr>
            <a:r>
              <a:rPr lang="en" sz="2400"/>
              <a:t>A</a:t>
            </a:r>
            <a:r>
              <a:rPr lang="en" sz="2400"/>
              <a:t>utomated extraction of specific information from a web page. </a:t>
            </a:r>
          </a:p>
          <a:p>
            <a:pPr indent="-381000" lvl="0" marL="457200" rtl="0">
              <a:lnSpc>
                <a:spcPct val="100000"/>
              </a:lnSpc>
              <a:spcBef>
                <a:spcPts val="0"/>
              </a:spcBef>
              <a:buSzPct val="100000"/>
            </a:pPr>
            <a:r>
              <a:rPr lang="en" sz="2400"/>
              <a:t>Often a page's text content, but it may also include: </a:t>
            </a:r>
          </a:p>
          <a:p>
            <a:pPr indent="-381000" lvl="1" marL="914400" rtl="0">
              <a:lnSpc>
                <a:spcPct val="100000"/>
              </a:lnSpc>
              <a:spcBef>
                <a:spcPts val="0"/>
              </a:spcBef>
              <a:buSzPct val="100000"/>
            </a:pPr>
            <a:r>
              <a:rPr lang="en" sz="2400"/>
              <a:t>Headers</a:t>
            </a:r>
          </a:p>
          <a:p>
            <a:pPr indent="-381000" lvl="1" marL="914400" rtl="0">
              <a:lnSpc>
                <a:spcPct val="100000"/>
              </a:lnSpc>
              <a:spcBef>
                <a:spcPts val="0"/>
              </a:spcBef>
              <a:buSzPct val="100000"/>
            </a:pPr>
            <a:r>
              <a:rPr lang="en" sz="2400"/>
              <a:t>Date the page was published</a:t>
            </a:r>
          </a:p>
          <a:p>
            <a:pPr indent="-381000" lvl="1" marL="914400" rtl="0">
              <a:lnSpc>
                <a:spcPct val="100000"/>
              </a:lnSpc>
              <a:spcBef>
                <a:spcPts val="0"/>
              </a:spcBef>
              <a:buSzPct val="100000"/>
            </a:pPr>
            <a:r>
              <a:rPr lang="en" sz="2400"/>
              <a:t>Links are present on the page</a:t>
            </a:r>
          </a:p>
          <a:p>
            <a:pPr indent="-381000" lvl="1" marL="914400" rtl="0">
              <a:lnSpc>
                <a:spcPct val="100000"/>
              </a:lnSpc>
              <a:spcBef>
                <a:spcPts val="0"/>
              </a:spcBef>
              <a:buSzPct val="100000"/>
            </a:pPr>
            <a:r>
              <a:rPr lang="en" sz="2400"/>
              <a:t>Any other specific information the page contains</a:t>
            </a:r>
          </a:p>
          <a:p>
            <a:pPr indent="-381000" lvl="0" marL="457200">
              <a:spcBef>
                <a:spcPts val="0"/>
              </a:spcBef>
              <a:buSzPct val="100000"/>
            </a:pPr>
            <a:r>
              <a:rPr lang="en" sz="2400"/>
              <a:t>Objective: extracting specific information from a page</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3" name="Shape 213"/>
        <p:cNvGrpSpPr/>
        <p:nvPr/>
      </p:nvGrpSpPr>
      <p:grpSpPr>
        <a:xfrm>
          <a:off x="0" y="0"/>
          <a:ext cx="0" cy="0"/>
          <a:chOff x="0" y="0"/>
          <a:chExt cx="0" cy="0"/>
        </a:xfrm>
      </p:grpSpPr>
      <p:sp>
        <p:nvSpPr>
          <p:cNvPr id="214" name="Shape 214"/>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What Makes Scraping Difficult?</a:t>
            </a:r>
          </a:p>
        </p:txBody>
      </p:sp>
      <p:sp>
        <p:nvSpPr>
          <p:cNvPr id="215" name="Shape 215"/>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50000"/>
              </a:lnSpc>
              <a:spcBef>
                <a:spcPts val="0"/>
              </a:spcBef>
              <a:buSzPct val="100000"/>
            </a:pPr>
            <a:r>
              <a:rPr lang="en" sz="2400"/>
              <a:t>Need to determine what information you want</a:t>
            </a:r>
          </a:p>
          <a:p>
            <a:pPr indent="-381000" lvl="0" marL="457200" rtl="0">
              <a:lnSpc>
                <a:spcPct val="150000"/>
              </a:lnSpc>
              <a:spcBef>
                <a:spcPts val="0"/>
              </a:spcBef>
              <a:buSzPct val="100000"/>
            </a:pPr>
            <a:r>
              <a:rPr lang="en" sz="2400"/>
              <a:t>Need custom scraper for each site</a:t>
            </a:r>
          </a:p>
          <a:p>
            <a:pPr indent="-381000" lvl="0" marL="457200" rtl="0">
              <a:lnSpc>
                <a:spcPct val="150000"/>
              </a:lnSpc>
              <a:spcBef>
                <a:spcPts val="0"/>
              </a:spcBef>
              <a:buSzPct val="100000"/>
            </a:pPr>
            <a:r>
              <a:rPr lang="en" sz="2400"/>
              <a:t>Different pages have different structure</a:t>
            </a:r>
          </a:p>
          <a:p>
            <a:pPr indent="-381000" lvl="0" marL="457200" rtl="0">
              <a:lnSpc>
                <a:spcPct val="150000"/>
              </a:lnSpc>
              <a:spcBef>
                <a:spcPts val="0"/>
              </a:spcBef>
              <a:buSzPct val="100000"/>
            </a:pPr>
            <a:r>
              <a:rPr lang="en" sz="2400"/>
              <a:t>Page structure/content changes periodically</a:t>
            </a:r>
          </a:p>
          <a:p>
            <a:pPr indent="-381000" lvl="0" marL="457200" rtl="0">
              <a:lnSpc>
                <a:spcPct val="150000"/>
              </a:lnSpc>
              <a:spcBef>
                <a:spcPts val="0"/>
              </a:spcBef>
              <a:buSzPct val="100000"/>
            </a:pPr>
            <a:r>
              <a:rPr lang="en" sz="2400"/>
              <a:t>Javascript can make scraping difficult</a:t>
            </a:r>
          </a:p>
          <a:p>
            <a:pPr indent="-381000" lvl="0" marL="457200" rtl="0">
              <a:lnSpc>
                <a:spcPct val="150000"/>
              </a:lnSpc>
              <a:spcBef>
                <a:spcPts val="0"/>
              </a:spcBef>
              <a:buSzPct val="100000"/>
            </a:pPr>
            <a:r>
              <a:rPr lang="en" sz="2400"/>
              <a:t>Potential legal issues</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9" name="Shape 219"/>
        <p:cNvGrpSpPr/>
        <p:nvPr/>
      </p:nvGrpSpPr>
      <p:grpSpPr>
        <a:xfrm>
          <a:off x="0" y="0"/>
          <a:ext cx="0" cy="0"/>
          <a:chOff x="0" y="0"/>
          <a:chExt cx="0" cy="0"/>
        </a:xfrm>
      </p:grpSpPr>
      <p:sp>
        <p:nvSpPr>
          <p:cNvPr id="220" name="Shape 220"/>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HTML Structure</a:t>
            </a:r>
          </a:p>
        </p:txBody>
      </p:sp>
      <p:sp>
        <p:nvSpPr>
          <p:cNvPr id="221" name="Shape 221"/>
          <p:cNvSpPr txBox="1"/>
          <p:nvPr>
            <p:ph idx="1" type="body"/>
          </p:nvPr>
        </p:nvSpPr>
        <p:spPr>
          <a:xfrm>
            <a:off x="311700" y="1536633"/>
            <a:ext cx="8520600" cy="4555200"/>
          </a:xfrm>
          <a:prstGeom prst="rect">
            <a:avLst/>
          </a:prstGeom>
        </p:spPr>
        <p:txBody>
          <a:bodyPr anchorCtr="0" anchor="t" bIns="91425" lIns="91425" rIns="91425" tIns="91425">
            <a:noAutofit/>
          </a:bodyPr>
          <a:lstStyle/>
          <a:p>
            <a:pPr lvl="0" rtl="0">
              <a:spcBef>
                <a:spcPts val="0"/>
              </a:spcBef>
              <a:buNone/>
            </a:pPr>
            <a:r>
              <a:rPr lang="en" sz="2400"/>
              <a:t>&lt;html&gt; </a:t>
            </a:r>
          </a:p>
          <a:p>
            <a:pPr indent="457200" lvl="0" marL="0" rtl="0">
              <a:spcBef>
                <a:spcPts val="0"/>
              </a:spcBef>
              <a:buNone/>
            </a:pPr>
            <a:r>
              <a:rPr lang="en" sz="2400"/>
              <a:t>&lt;head&gt; &lt;/head&gt;</a:t>
            </a:r>
          </a:p>
          <a:p>
            <a:pPr indent="0" lvl="0" marL="914400" rtl="0">
              <a:spcBef>
                <a:spcPts val="0"/>
              </a:spcBef>
              <a:buNone/>
            </a:pPr>
            <a:r>
              <a:rPr lang="en" sz="2400"/>
              <a:t>&lt;body&gt; </a:t>
            </a:r>
          </a:p>
          <a:p>
            <a:pPr indent="0" lvl="0" marL="0" rtl="0">
              <a:spcBef>
                <a:spcPts val="0"/>
              </a:spcBef>
              <a:buNone/>
            </a:pPr>
            <a:r>
              <a:rPr lang="en" sz="2400"/>
              <a:t>			Content (&lt;p&gt;, &lt;div&gt;, &lt;table&gt; ,&lt;ul&gt;, &lt;ol&gt;, etc.)</a:t>
            </a:r>
          </a:p>
          <a:p>
            <a:pPr indent="0" lvl="0" marL="0" rtl="0">
              <a:spcBef>
                <a:spcPts val="0"/>
              </a:spcBef>
              <a:buNone/>
            </a:pPr>
            <a:r>
              <a:rPr lang="en" sz="2400"/>
              <a:t>		&lt;/body&gt;</a:t>
            </a:r>
          </a:p>
          <a:p>
            <a:pPr indent="0" lvl="0" marL="0" rtl="0">
              <a:spcBef>
                <a:spcPts val="0"/>
              </a:spcBef>
              <a:buNone/>
            </a:pPr>
            <a:r>
              <a:rPr lang="en" sz="2400"/>
              <a:t>&lt;/html&gt;</a:t>
            </a:r>
            <a:br>
              <a:rPr lang="en" sz="2400"/>
            </a:br>
          </a:p>
          <a:p>
            <a:pPr indent="-381000" lvl="0" marL="457200" rtl="0">
              <a:spcBef>
                <a:spcPts val="0"/>
              </a:spcBef>
              <a:buSzPct val="100000"/>
            </a:pPr>
            <a:r>
              <a:rPr lang="en" sz="2400"/>
              <a:t>HTML Attributes - title, href, size, alt, etc.</a:t>
            </a:r>
          </a:p>
          <a:p>
            <a:pPr indent="0" lvl="0" marL="0" rtl="0">
              <a:spcBef>
                <a:spcPts val="0"/>
              </a:spcBef>
              <a:buNone/>
            </a:pPr>
            <a:r>
              <a:t/>
            </a:r>
            <a:endParaRPr sz="24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25" name="Shape 225"/>
        <p:cNvGrpSpPr/>
        <p:nvPr/>
      </p:nvGrpSpPr>
      <p:grpSpPr>
        <a:xfrm>
          <a:off x="0" y="0"/>
          <a:ext cx="0" cy="0"/>
          <a:chOff x="0" y="0"/>
          <a:chExt cx="0" cy="0"/>
        </a:xfrm>
      </p:grpSpPr>
      <p:sp>
        <p:nvSpPr>
          <p:cNvPr id="226" name="Shape 226"/>
          <p:cNvSpPr txBox="1"/>
          <p:nvPr/>
        </p:nvSpPr>
        <p:spPr>
          <a:xfrm>
            <a:off x="311700" y="2259450"/>
            <a:ext cx="8520600" cy="1906500"/>
          </a:xfrm>
          <a:prstGeom prst="rect">
            <a:avLst/>
          </a:prstGeom>
          <a:noFill/>
          <a:ln>
            <a:noFill/>
          </a:ln>
        </p:spPr>
        <p:txBody>
          <a:bodyPr anchorCtr="0" anchor="ctr" bIns="91425" lIns="91425" rIns="91425" tIns="91425">
            <a:noAutofit/>
          </a:bodyPr>
          <a:lstStyle/>
          <a:p>
            <a:pPr lvl="0" rtl="0" algn="ctr">
              <a:spcBef>
                <a:spcPts val="0"/>
              </a:spcBef>
              <a:buNone/>
            </a:pPr>
            <a:r>
              <a:rPr lang="en" sz="6000">
                <a:solidFill>
                  <a:schemeClr val="lt2"/>
                </a:solidFill>
                <a:latin typeface="Passion One"/>
                <a:ea typeface="Passion One"/>
                <a:cs typeface="Passion One"/>
                <a:sym typeface="Passion One"/>
              </a:rPr>
              <a:t>Crawling</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0" name="Shape 230"/>
        <p:cNvGrpSpPr/>
        <p:nvPr/>
      </p:nvGrpSpPr>
      <p:grpSpPr>
        <a:xfrm>
          <a:off x="0" y="0"/>
          <a:ext cx="0" cy="0"/>
          <a:chOff x="0" y="0"/>
          <a:chExt cx="0" cy="0"/>
        </a:xfrm>
      </p:grpSpPr>
      <p:sp>
        <p:nvSpPr>
          <p:cNvPr id="231" name="Shape 231"/>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What is Web Crawling?</a:t>
            </a:r>
          </a:p>
        </p:txBody>
      </p:sp>
      <p:sp>
        <p:nvSpPr>
          <p:cNvPr id="232" name="Shape 232"/>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50000"/>
              </a:lnSpc>
              <a:spcBef>
                <a:spcPts val="0"/>
              </a:spcBef>
              <a:buSzPct val="100000"/>
            </a:pPr>
            <a:r>
              <a:rPr lang="en" sz="2400"/>
              <a:t>Traversal of a website's link network</a:t>
            </a:r>
          </a:p>
          <a:p>
            <a:pPr indent="-381000" lvl="0" marL="457200" rtl="0">
              <a:lnSpc>
                <a:spcPct val="150000"/>
              </a:lnSpc>
              <a:spcBef>
                <a:spcPts val="0"/>
              </a:spcBef>
              <a:buSzPct val="100000"/>
            </a:pPr>
            <a:r>
              <a:rPr lang="en" sz="2400"/>
              <a:t>Saving or indexing all the pages in that network</a:t>
            </a:r>
          </a:p>
          <a:p>
            <a:pPr indent="-381000" lvl="0" marL="457200" rtl="0">
              <a:lnSpc>
                <a:spcPct val="150000"/>
              </a:lnSpc>
              <a:spcBef>
                <a:spcPts val="0"/>
              </a:spcBef>
              <a:buSzPct val="100000"/>
            </a:pPr>
            <a:r>
              <a:rPr lang="en" sz="2400"/>
              <a:t>Obtain information about link networks within and between websites.</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6" name="Shape 236"/>
        <p:cNvGrpSpPr/>
        <p:nvPr/>
      </p:nvGrpSpPr>
      <p:grpSpPr>
        <a:xfrm>
          <a:off x="0" y="0"/>
          <a:ext cx="0" cy="0"/>
          <a:chOff x="0" y="0"/>
          <a:chExt cx="0" cy="0"/>
        </a:xfrm>
      </p:grpSpPr>
      <p:sp>
        <p:nvSpPr>
          <p:cNvPr id="237" name="Shape 237"/>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What Makes Crawling Difficult?</a:t>
            </a:r>
          </a:p>
        </p:txBody>
      </p:sp>
      <p:sp>
        <p:nvSpPr>
          <p:cNvPr id="238" name="Shape 238"/>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200000"/>
              </a:lnSpc>
              <a:spcBef>
                <a:spcPts val="0"/>
              </a:spcBef>
              <a:buSzPct val="100000"/>
            </a:pPr>
            <a:r>
              <a:rPr lang="en" sz="2400"/>
              <a:t>Need to know the site structure in advance</a:t>
            </a:r>
          </a:p>
          <a:p>
            <a:pPr indent="-381000" lvl="0" marL="457200" rtl="0">
              <a:lnSpc>
                <a:spcPct val="200000"/>
              </a:lnSpc>
              <a:spcBef>
                <a:spcPts val="0"/>
              </a:spcBef>
              <a:buSzPct val="100000"/>
            </a:pPr>
            <a:r>
              <a:rPr lang="en" sz="2400"/>
              <a:t>Determining depth of crawl</a:t>
            </a:r>
          </a:p>
          <a:p>
            <a:pPr indent="-381000" lvl="0" marL="457200" rtl="0">
              <a:lnSpc>
                <a:spcPct val="200000"/>
              </a:lnSpc>
              <a:spcBef>
                <a:spcPts val="0"/>
              </a:spcBef>
              <a:buSzPct val="100000"/>
            </a:pPr>
            <a:r>
              <a:rPr lang="en" sz="2400"/>
              <a:t>Latency/bandwidth variations</a:t>
            </a:r>
          </a:p>
          <a:p>
            <a:pPr indent="-381000" lvl="0" marL="457200" rtl="0">
              <a:lnSpc>
                <a:spcPct val="200000"/>
              </a:lnSpc>
              <a:spcBef>
                <a:spcPts val="0"/>
              </a:spcBef>
              <a:buSzPct val="100000"/>
            </a:pPr>
            <a:r>
              <a:rPr lang="en" sz="2400"/>
              <a:t>Site mirrors and duplicate pages</a:t>
            </a:r>
          </a:p>
          <a:p>
            <a:pPr indent="-381000" lvl="0" marL="457200" rtl="0">
              <a:lnSpc>
                <a:spcPct val="200000"/>
              </a:lnSpc>
              <a:spcBef>
                <a:spcPts val="0"/>
              </a:spcBef>
              <a:buSzPct val="100000"/>
            </a:pPr>
            <a:r>
              <a:rPr lang="en" sz="2400"/>
              <a:t>Spider/crawler traps</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2" name="Shape 242"/>
        <p:cNvGrpSpPr/>
        <p:nvPr/>
      </p:nvGrpSpPr>
      <p:grpSpPr>
        <a:xfrm>
          <a:off x="0" y="0"/>
          <a:ext cx="0" cy="0"/>
          <a:chOff x="0" y="0"/>
          <a:chExt cx="0" cy="0"/>
        </a:xfrm>
      </p:grpSpPr>
      <p:sp>
        <p:nvSpPr>
          <p:cNvPr id="243" name="Shape 243"/>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From Scraping to Crawling</a:t>
            </a:r>
          </a:p>
        </p:txBody>
      </p:sp>
      <p:sp>
        <p:nvSpPr>
          <p:cNvPr id="244" name="Shape 244"/>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15000"/>
              </a:lnSpc>
              <a:spcBef>
                <a:spcPts val="0"/>
              </a:spcBef>
              <a:buSzPct val="100000"/>
            </a:pPr>
            <a:r>
              <a:rPr lang="en" sz="2400"/>
              <a:t>Different Objectives</a:t>
            </a:r>
          </a:p>
          <a:p>
            <a:pPr indent="-381000" lvl="1" marL="914400" rtl="0">
              <a:lnSpc>
                <a:spcPct val="115000"/>
              </a:lnSpc>
              <a:spcBef>
                <a:spcPts val="0"/>
              </a:spcBef>
              <a:buSzPct val="100000"/>
            </a:pPr>
            <a:r>
              <a:rPr lang="en" sz="2400"/>
              <a:t>Scraping - extracting specific information from a page.</a:t>
            </a:r>
          </a:p>
          <a:p>
            <a:pPr indent="-381000" lvl="1" marL="914400" rtl="0">
              <a:lnSpc>
                <a:spcPct val="115000"/>
              </a:lnSpc>
              <a:spcBef>
                <a:spcPts val="0"/>
              </a:spcBef>
              <a:buSzPct val="100000"/>
            </a:pPr>
            <a:r>
              <a:rPr lang="en" sz="2400"/>
              <a:t>Crawling - obtain information about link networks within and between websites.</a:t>
            </a:r>
            <a:br>
              <a:rPr lang="en" sz="2400"/>
            </a:br>
          </a:p>
          <a:p>
            <a:pPr indent="-381000" lvl="0" marL="457200" rtl="0">
              <a:lnSpc>
                <a:spcPct val="115000"/>
              </a:lnSpc>
              <a:spcBef>
                <a:spcPts val="0"/>
              </a:spcBef>
              <a:buSzPct val="100000"/>
            </a:pPr>
            <a:r>
              <a:rPr lang="en" sz="2400"/>
              <a:t>Possible to crawl a site and scrape pages.</a:t>
            </a:r>
          </a:p>
          <a:p>
            <a:pPr indent="-381000" lvl="0" marL="457200" rtl="0">
              <a:lnSpc>
                <a:spcPct val="115000"/>
              </a:lnSpc>
              <a:spcBef>
                <a:spcPts val="0"/>
              </a:spcBef>
              <a:buSzPct val="100000"/>
            </a:pPr>
            <a:r>
              <a:rPr lang="en" sz="2400"/>
              <a:t>Need to know specific content we want from each page .</a:t>
            </a:r>
          </a:p>
          <a:p>
            <a:pPr indent="-381000" lvl="0" marL="457200" rtl="0">
              <a:lnSpc>
                <a:spcPct val="115000"/>
              </a:lnSpc>
              <a:spcBef>
                <a:spcPts val="0"/>
              </a:spcBef>
              <a:buSzPct val="100000"/>
            </a:pPr>
            <a:r>
              <a:rPr lang="en" sz="2400"/>
              <a:t>Need to have information about site structure in advance.</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48" name="Shape 248"/>
        <p:cNvGrpSpPr/>
        <p:nvPr/>
      </p:nvGrpSpPr>
      <p:grpSpPr>
        <a:xfrm>
          <a:off x="0" y="0"/>
          <a:ext cx="0" cy="0"/>
          <a:chOff x="0" y="0"/>
          <a:chExt cx="0" cy="0"/>
        </a:xfrm>
      </p:grpSpPr>
      <p:sp>
        <p:nvSpPr>
          <p:cNvPr id="249" name="Shape 249"/>
          <p:cNvSpPr/>
          <p:nvPr/>
        </p:nvSpPr>
        <p:spPr>
          <a:xfrm>
            <a:off x="25600" y="4700"/>
            <a:ext cx="9118500" cy="6858000"/>
          </a:xfrm>
          <a:prstGeom prst="rect">
            <a:avLst/>
          </a:prstGeom>
          <a:solidFill>
            <a:srgbClr val="634C42">
              <a:alpha val="4816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50" name="Shape 250"/>
          <p:cNvSpPr txBox="1"/>
          <p:nvPr/>
        </p:nvSpPr>
        <p:spPr>
          <a:xfrm>
            <a:off x="311700" y="2259450"/>
            <a:ext cx="8520600" cy="1906500"/>
          </a:xfrm>
          <a:prstGeom prst="rect">
            <a:avLst/>
          </a:prstGeom>
          <a:noFill/>
          <a:ln>
            <a:noFill/>
          </a:ln>
        </p:spPr>
        <p:txBody>
          <a:bodyPr anchorCtr="0" anchor="ctr" bIns="91425" lIns="91425" rIns="91425" tIns="91425">
            <a:noAutofit/>
          </a:bodyPr>
          <a:lstStyle/>
          <a:p>
            <a:pPr lvl="0" rtl="0" algn="ctr">
              <a:spcBef>
                <a:spcPts val="0"/>
              </a:spcBef>
              <a:buNone/>
            </a:pPr>
            <a:r>
              <a:rPr lang="en" sz="6000">
                <a:solidFill>
                  <a:schemeClr val="lt2"/>
                </a:solidFill>
                <a:latin typeface="Passion One"/>
                <a:ea typeface="Passion One"/>
                <a:cs typeface="Passion One"/>
                <a:sym typeface="Passion One"/>
              </a:rPr>
              <a:t>Tools</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4" name="Shape 254"/>
        <p:cNvGrpSpPr/>
        <p:nvPr/>
      </p:nvGrpSpPr>
      <p:grpSpPr>
        <a:xfrm>
          <a:off x="0" y="0"/>
          <a:ext cx="0" cy="0"/>
          <a:chOff x="0" y="0"/>
          <a:chExt cx="0" cy="0"/>
        </a:xfrm>
      </p:grpSpPr>
      <p:sp>
        <p:nvSpPr>
          <p:cNvPr id="255" name="Shape 255"/>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Requests.py</a:t>
            </a:r>
          </a:p>
        </p:txBody>
      </p:sp>
      <p:sp>
        <p:nvSpPr>
          <p:cNvPr id="256" name="Shape 256"/>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50000"/>
              </a:lnSpc>
              <a:spcBef>
                <a:spcPts val="0"/>
              </a:spcBef>
              <a:buSzPct val="100000"/>
            </a:pPr>
            <a:r>
              <a:rPr lang="en" sz="2400"/>
              <a:t>Elegant, simple HTTP library for Python</a:t>
            </a:r>
          </a:p>
          <a:p>
            <a:pPr indent="-381000" lvl="0" marL="457200" rtl="0">
              <a:spcBef>
                <a:spcPts val="0"/>
              </a:spcBef>
              <a:buSzPct val="100000"/>
            </a:pPr>
            <a:r>
              <a:rPr lang="en" sz="2400"/>
              <a:t>How it works:</a:t>
            </a:r>
          </a:p>
          <a:p>
            <a:pPr indent="-381000" lvl="1" marL="914400" rtl="0">
              <a:spcBef>
                <a:spcPts val="0"/>
              </a:spcBef>
              <a:buSzPct val="100000"/>
            </a:pPr>
            <a:r>
              <a:rPr lang="en" sz="2400"/>
              <a:t>Make a request to a web page (get, post, put, etc.)</a:t>
            </a:r>
          </a:p>
          <a:p>
            <a:pPr indent="-381000" lvl="1" marL="914400" rtl="0">
              <a:spcBef>
                <a:spcPts val="0"/>
              </a:spcBef>
              <a:buSzPct val="100000"/>
            </a:pPr>
            <a:r>
              <a:rPr lang="en" sz="2400"/>
              <a:t>Receive a response from server</a:t>
            </a:r>
          </a:p>
          <a:p>
            <a:pPr indent="-381000" lvl="1" marL="914400" rtl="0">
              <a:spcBef>
                <a:spcPts val="0"/>
              </a:spcBef>
              <a:buSzPct val="100000"/>
            </a:pPr>
            <a:r>
              <a:rPr lang="en" sz="2400"/>
              <a:t>Read content of server response</a:t>
            </a:r>
          </a:p>
          <a:p>
            <a:pPr indent="-381000" lvl="2" marL="1371600" rtl="0">
              <a:spcBef>
                <a:spcPts val="0"/>
              </a:spcBef>
              <a:buSzPct val="100000"/>
            </a:pPr>
            <a:r>
              <a:rPr lang="en" sz="2400"/>
              <a:t>Headers</a:t>
            </a:r>
          </a:p>
          <a:p>
            <a:pPr indent="-381000" lvl="2" marL="1371600" rtl="0">
              <a:spcBef>
                <a:spcPts val="0"/>
              </a:spcBef>
              <a:buSzPct val="100000"/>
            </a:pPr>
            <a:r>
              <a:rPr lang="en" sz="2400"/>
              <a:t>Cookies</a:t>
            </a:r>
          </a:p>
          <a:p>
            <a:pPr indent="-381000" lvl="2" marL="1371600" rtl="0">
              <a:spcBef>
                <a:spcPts val="0"/>
              </a:spcBef>
              <a:buSzPct val="100000"/>
            </a:pPr>
            <a:r>
              <a:rPr lang="en" sz="2400"/>
              <a:t>Content</a:t>
            </a:r>
          </a:p>
          <a:p>
            <a:pPr indent="-381000" lvl="2" marL="1371600" rtl="0">
              <a:spcBef>
                <a:spcPts val="0"/>
              </a:spcBef>
              <a:buSzPct val="100000"/>
            </a:pPr>
            <a:r>
              <a:rPr lang="en" sz="2400"/>
              <a:t>Etc.</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69" name="Shape 69"/>
        <p:cNvGrpSpPr/>
        <p:nvPr/>
      </p:nvGrpSpPr>
      <p:grpSpPr>
        <a:xfrm>
          <a:off x="0" y="0"/>
          <a:ext cx="0" cy="0"/>
          <a:chOff x="0" y="0"/>
          <a:chExt cx="0" cy="0"/>
        </a:xfrm>
      </p:grpSpPr>
      <p:sp>
        <p:nvSpPr>
          <p:cNvPr id="70" name="Shape 70"/>
          <p:cNvSpPr/>
          <p:nvPr/>
        </p:nvSpPr>
        <p:spPr>
          <a:xfrm>
            <a:off x="25600" y="4700"/>
            <a:ext cx="9118500" cy="6858000"/>
          </a:xfrm>
          <a:prstGeom prst="rect">
            <a:avLst/>
          </a:prstGeom>
          <a:solidFill>
            <a:srgbClr val="A6A59C">
              <a:alpha val="24320"/>
            </a:srgbClr>
          </a:solidFill>
          <a:ln>
            <a:noFill/>
          </a:ln>
        </p:spPr>
        <p:txBody>
          <a:bodyPr anchorCtr="0" anchor="ctr" bIns="91425" lIns="91425" rIns="91425" tIns="91425">
            <a:noAutofit/>
          </a:bodyPr>
          <a:lstStyle/>
          <a:p>
            <a:pPr lvl="0">
              <a:spcBef>
                <a:spcPts val="0"/>
              </a:spcBef>
              <a:buNone/>
            </a:pPr>
            <a:r>
              <a:t/>
            </a:r>
            <a:endParaRPr/>
          </a:p>
        </p:txBody>
      </p:sp>
      <p:sp>
        <p:nvSpPr>
          <p:cNvPr id="71" name="Shape 71"/>
          <p:cNvSpPr txBox="1"/>
          <p:nvPr/>
        </p:nvSpPr>
        <p:spPr>
          <a:xfrm>
            <a:off x="311700" y="2411850"/>
            <a:ext cx="8520600" cy="1906500"/>
          </a:xfrm>
          <a:prstGeom prst="rect">
            <a:avLst/>
          </a:prstGeom>
          <a:noFill/>
          <a:ln>
            <a:noFill/>
          </a:ln>
        </p:spPr>
        <p:txBody>
          <a:bodyPr anchorCtr="0" anchor="ctr" bIns="91425" lIns="91425" rIns="91425" tIns="91425">
            <a:noAutofit/>
          </a:bodyPr>
          <a:lstStyle/>
          <a:p>
            <a:pPr lvl="0" rtl="0" algn="ctr">
              <a:spcBef>
                <a:spcPts val="0"/>
              </a:spcBef>
              <a:buNone/>
            </a:pPr>
            <a:r>
              <a:rPr lang="en" sz="6000">
                <a:solidFill>
                  <a:schemeClr val="lt1"/>
                </a:solidFill>
                <a:latin typeface="Passion One"/>
                <a:ea typeface="Passion One"/>
                <a:cs typeface="Passion One"/>
                <a:sym typeface="Passion One"/>
              </a:rPr>
              <a:t>Collecting Data from the Web</a:t>
            </a:r>
            <a:r>
              <a:rPr lang="en" sz="6000">
                <a:solidFill>
                  <a:schemeClr val="lt1"/>
                </a:solidFill>
                <a:latin typeface="Passion One"/>
                <a:ea typeface="Passion One"/>
                <a:cs typeface="Passion One"/>
                <a:sym typeface="Passion One"/>
              </a:rPr>
              <a:t> </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0" name="Shape 260"/>
        <p:cNvGrpSpPr/>
        <p:nvPr/>
      </p:nvGrpSpPr>
      <p:grpSpPr>
        <a:xfrm>
          <a:off x="0" y="0"/>
          <a:ext cx="0" cy="0"/>
          <a:chOff x="0" y="0"/>
          <a:chExt cx="0" cy="0"/>
        </a:xfrm>
      </p:grpSpPr>
      <p:sp>
        <p:nvSpPr>
          <p:cNvPr id="261" name="Shape 261"/>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Scrapy</a:t>
            </a:r>
          </a:p>
        </p:txBody>
      </p:sp>
      <p:sp>
        <p:nvSpPr>
          <p:cNvPr id="262" name="Shape 262"/>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spcBef>
                <a:spcPts val="0"/>
              </a:spcBef>
              <a:buSzPct val="100000"/>
            </a:pPr>
            <a:r>
              <a:rPr lang="en" sz="2400"/>
              <a:t>Open source framework for crawling websites and extracting structured data. </a:t>
            </a:r>
          </a:p>
          <a:p>
            <a:pPr indent="-381000" lvl="0" marL="457200" rtl="0">
              <a:spcBef>
                <a:spcPts val="0"/>
              </a:spcBef>
              <a:buSzPct val="100000"/>
            </a:pPr>
            <a:r>
              <a:rPr lang="en" sz="2400"/>
              <a:t>Spiders - define how a certain site (or group of sites) will be scraped.</a:t>
            </a:r>
          </a:p>
          <a:p>
            <a:pPr indent="-381000" lvl="0" marL="457200" rtl="0">
              <a:spcBef>
                <a:spcPts val="0"/>
              </a:spcBef>
              <a:buSzPct val="100000"/>
            </a:pPr>
            <a:r>
              <a:rPr lang="en" sz="2400"/>
              <a:t>Selectors - select certain parts of the HTML document.</a:t>
            </a:r>
          </a:p>
          <a:p>
            <a:pPr indent="-381000" lvl="0" marL="457200" rtl="0">
              <a:spcBef>
                <a:spcPts val="0"/>
              </a:spcBef>
              <a:buSzPct val="100000"/>
            </a:pPr>
            <a:r>
              <a:rPr lang="en" sz="2400"/>
              <a:t>Items - objects that serve as simple containers used to collect the scraped data. </a:t>
            </a:r>
          </a:p>
          <a:p>
            <a:pPr indent="-381000" lvl="0" marL="457200" rtl="0">
              <a:spcBef>
                <a:spcPts val="0"/>
              </a:spcBef>
              <a:buSzPct val="100000"/>
            </a:pPr>
            <a:r>
              <a:rPr lang="en" sz="2400"/>
              <a:t>Scrapy Shell - debug scraping code quickly without having to run spider. </a:t>
            </a:r>
          </a:p>
          <a:p>
            <a:pPr indent="-381000" lvl="0" marL="457200" rtl="0">
              <a:spcBef>
                <a:spcPts val="0"/>
              </a:spcBef>
              <a:buSzPct val="100000"/>
            </a:pPr>
            <a:r>
              <a:rPr lang="en" sz="2400"/>
              <a:t>Pipelines, extractors, and more!</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6" name="Shape 266"/>
        <p:cNvGrpSpPr/>
        <p:nvPr/>
      </p:nvGrpSpPr>
      <p:grpSpPr>
        <a:xfrm>
          <a:off x="0" y="0"/>
          <a:ext cx="0" cy="0"/>
          <a:chOff x="0" y="0"/>
          <a:chExt cx="0" cy="0"/>
        </a:xfrm>
      </p:grpSpPr>
      <p:sp>
        <p:nvSpPr>
          <p:cNvPr id="267" name="Shape 267"/>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Databases and Database Tools</a:t>
            </a:r>
          </a:p>
        </p:txBody>
      </p:sp>
      <p:sp>
        <p:nvSpPr>
          <p:cNvPr id="268" name="Shape 268"/>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spcBef>
                <a:spcPts val="0"/>
              </a:spcBef>
              <a:buSzPct val="100000"/>
            </a:pPr>
            <a:r>
              <a:rPr lang="en" sz="2400"/>
              <a:t>PostgreSQL</a:t>
            </a:r>
          </a:p>
          <a:p>
            <a:pPr indent="-381000" lvl="0" marL="457200" rtl="0">
              <a:spcBef>
                <a:spcPts val="0"/>
              </a:spcBef>
              <a:buSzPct val="100000"/>
            </a:pPr>
            <a:r>
              <a:rPr lang="en" sz="2400"/>
              <a:t>Postgres App</a:t>
            </a:r>
          </a:p>
          <a:p>
            <a:pPr indent="-381000" lvl="0" marL="457200" rtl="0">
              <a:spcBef>
                <a:spcPts val="0"/>
              </a:spcBef>
              <a:buSzPct val="100000"/>
            </a:pPr>
            <a:r>
              <a:rPr lang="en" sz="2400"/>
              <a:t>Pgadmin</a:t>
            </a:r>
          </a:p>
          <a:p>
            <a:pPr indent="-381000" lvl="0" marL="457200" rtl="0">
              <a:spcBef>
                <a:spcPts val="0"/>
              </a:spcBef>
              <a:buSzPct val="100000"/>
            </a:pPr>
            <a:r>
              <a:rPr lang="en" sz="2400"/>
              <a:t>SQLite - lightweight, self-contained SQL database engine.</a:t>
            </a:r>
          </a:p>
          <a:p>
            <a:pPr indent="-381000" lvl="0" marL="457200" rtl="0">
              <a:spcBef>
                <a:spcPts val="0"/>
              </a:spcBef>
              <a:buSzPct val="100000"/>
            </a:pPr>
            <a:r>
              <a:rPr lang="en" sz="2400"/>
              <a:t>Psycopg2</a:t>
            </a:r>
          </a:p>
          <a:p>
            <a:pPr indent="-381000" lvl="0" marL="457200" rtl="0">
              <a:spcBef>
                <a:spcPts val="0"/>
              </a:spcBef>
              <a:buSzPct val="100000"/>
            </a:pPr>
            <a:r>
              <a:rPr lang="en" sz="2400"/>
              <a:t>Postico</a:t>
            </a:r>
          </a:p>
          <a:p>
            <a:pPr indent="-381000" lvl="0" marL="457200" rtl="0">
              <a:spcBef>
                <a:spcPts val="0"/>
              </a:spcBef>
              <a:buSzPct val="100000"/>
            </a:pPr>
            <a:r>
              <a:rPr lang="en" sz="2400"/>
              <a:t>Postman</a:t>
            </a:r>
          </a:p>
          <a:p>
            <a:pPr indent="-381000" lvl="0" marL="457200" rtl="0">
              <a:spcBef>
                <a:spcPts val="0"/>
              </a:spcBef>
              <a:buSzPct val="100000"/>
            </a:pPr>
            <a:r>
              <a:rPr lang="en" sz="2400"/>
              <a:t>JetBrains Database Navigator </a:t>
            </a:r>
          </a:p>
        </p:txBody>
      </p:sp>
      <p:sp>
        <p:nvSpPr>
          <p:cNvPr id="269" name="Shape 269"/>
          <p:cNvSpPr/>
          <p:nvPr/>
        </p:nvSpPr>
        <p:spPr>
          <a:xfrm>
            <a:off x="949550" y="5552755"/>
            <a:ext cx="1440600" cy="791700"/>
          </a:xfrm>
          <a:prstGeom prst="can">
            <a:avLst>
              <a:gd fmla="val 25000" name="adj"/>
            </a:avLst>
          </a:prstGeom>
          <a:solidFill>
            <a:srgbClr val="B6D7A8"/>
          </a:solidFill>
          <a:ln cap="flat" cmpd="sng" w="19050">
            <a:solidFill>
              <a:srgbClr val="274E13"/>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600"/>
              <a:t>Source</a:t>
            </a:r>
          </a:p>
        </p:txBody>
      </p:sp>
      <p:sp>
        <p:nvSpPr>
          <p:cNvPr id="270" name="Shape 270"/>
          <p:cNvSpPr/>
          <p:nvPr/>
        </p:nvSpPr>
        <p:spPr>
          <a:xfrm>
            <a:off x="2607003" y="5786014"/>
            <a:ext cx="833700" cy="325200"/>
          </a:xfrm>
          <a:prstGeom prst="rightArrow">
            <a:avLst>
              <a:gd fmla="val 50000" name="adj1"/>
              <a:gd fmla="val 50000" name="adj2"/>
            </a:avLst>
          </a:prstGeom>
          <a:solidFill>
            <a:srgbClr val="4F81BD"/>
          </a:solidFill>
          <a:ln cap="flat" cmpd="sng" w="19050">
            <a:solidFill>
              <a:srgbClr val="1F497D"/>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1" name="Shape 271"/>
          <p:cNvSpPr/>
          <p:nvPr/>
        </p:nvSpPr>
        <p:spPr>
          <a:xfrm>
            <a:off x="3657715" y="5230923"/>
            <a:ext cx="1353488" cy="1435375"/>
          </a:xfrm>
          <a:prstGeom prst="flowChartPunchedCard">
            <a:avLst/>
          </a:prstGeom>
          <a:solidFill>
            <a:srgbClr val="FDFFFF"/>
          </a:solidFill>
          <a:ln cap="flat" cmpd="sng" w="19050">
            <a:solidFill>
              <a:srgbClr val="1F497D"/>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t>{ id: 1, name: ‘Ben’,</a:t>
            </a:r>
          </a:p>
          <a:p>
            <a:pPr lvl="0" rtl="0">
              <a:spcBef>
                <a:spcPts val="0"/>
              </a:spcBef>
              <a:buNone/>
            </a:pPr>
            <a:r>
              <a:rPr lang="en"/>
              <a:t>gender: ‘M’,</a:t>
            </a:r>
          </a:p>
          <a:p>
            <a:pPr lvl="0" rtl="0">
              <a:spcBef>
                <a:spcPts val="0"/>
              </a:spcBef>
              <a:buNone/>
            </a:pPr>
            <a:r>
              <a:rPr lang="en"/>
              <a:t>age: 16 }</a:t>
            </a:r>
          </a:p>
        </p:txBody>
      </p:sp>
      <p:sp>
        <p:nvSpPr>
          <p:cNvPr id="272" name="Shape 272"/>
          <p:cNvSpPr/>
          <p:nvPr/>
        </p:nvSpPr>
        <p:spPr>
          <a:xfrm>
            <a:off x="5228156" y="5786027"/>
            <a:ext cx="833700" cy="325200"/>
          </a:xfrm>
          <a:prstGeom prst="rightArrow">
            <a:avLst>
              <a:gd fmla="val 50000" name="adj1"/>
              <a:gd fmla="val 50000" name="adj2"/>
            </a:avLst>
          </a:prstGeom>
          <a:solidFill>
            <a:srgbClr val="4F81BD"/>
          </a:solidFill>
          <a:ln cap="flat" cmpd="sng" w="19050">
            <a:solidFill>
              <a:srgbClr val="1F497D"/>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3" name="Shape 273"/>
          <p:cNvSpPr/>
          <p:nvPr/>
        </p:nvSpPr>
        <p:spPr>
          <a:xfrm>
            <a:off x="6376343" y="5281504"/>
            <a:ext cx="1818131" cy="1366797"/>
          </a:xfrm>
          <a:prstGeom prst="flowChartMagneticDisk">
            <a:avLst/>
          </a:prstGeom>
          <a:solidFill>
            <a:srgbClr val="D5A6BD"/>
          </a:solidFill>
          <a:ln cap="flat" cmpd="sng" w="19050">
            <a:solidFill>
              <a:srgbClr val="666666"/>
            </a:solidFill>
            <a:prstDash val="solid"/>
            <a:round/>
            <a:headEnd len="med" w="med" type="none"/>
            <a:tailEnd len="med" w="med" type="none"/>
          </a:ln>
        </p:spPr>
        <p:txBody>
          <a:bodyPr anchorCtr="0" anchor="ctr" bIns="91425" lIns="91425" rIns="91425" tIns="91425">
            <a:noAutofit/>
          </a:bodyPr>
          <a:lstStyle/>
          <a:p>
            <a:pPr indent="0" lvl="0" marL="0" marR="0" rtl="0" algn="ctr">
              <a:lnSpc>
                <a:spcPct val="100000"/>
              </a:lnSpc>
              <a:spcBef>
                <a:spcPts val="0"/>
              </a:spcBef>
              <a:spcAft>
                <a:spcPts val="0"/>
              </a:spcAft>
              <a:buNone/>
            </a:pPr>
            <a:r>
              <a:rPr lang="en" sz="1600"/>
              <a:t>WORM</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77" name="Shape 277"/>
        <p:cNvGrpSpPr/>
        <p:nvPr/>
      </p:nvGrpSpPr>
      <p:grpSpPr>
        <a:xfrm>
          <a:off x="0" y="0"/>
          <a:ext cx="0" cy="0"/>
          <a:chOff x="0" y="0"/>
          <a:chExt cx="0" cy="0"/>
        </a:xfrm>
      </p:grpSpPr>
      <p:sp>
        <p:nvSpPr>
          <p:cNvPr id="278" name="Shape 278"/>
          <p:cNvSpPr/>
          <p:nvPr/>
        </p:nvSpPr>
        <p:spPr>
          <a:xfrm>
            <a:off x="25600" y="4700"/>
            <a:ext cx="9118500" cy="6858000"/>
          </a:xfrm>
          <a:prstGeom prst="rect">
            <a:avLst/>
          </a:prstGeom>
          <a:solidFill>
            <a:srgbClr val="666666">
              <a:alpha val="4816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9" name="Shape 279"/>
          <p:cNvSpPr txBox="1"/>
          <p:nvPr/>
        </p:nvSpPr>
        <p:spPr>
          <a:xfrm>
            <a:off x="311700" y="2259450"/>
            <a:ext cx="8520600" cy="1906500"/>
          </a:xfrm>
          <a:prstGeom prst="rect">
            <a:avLst/>
          </a:prstGeom>
          <a:noFill/>
          <a:ln>
            <a:noFill/>
          </a:ln>
        </p:spPr>
        <p:txBody>
          <a:bodyPr anchorCtr="0" anchor="ctr" bIns="91425" lIns="91425" rIns="91425" tIns="91425">
            <a:noAutofit/>
          </a:bodyPr>
          <a:lstStyle/>
          <a:p>
            <a:pPr lvl="0" rtl="0" algn="ctr">
              <a:spcBef>
                <a:spcPts val="0"/>
              </a:spcBef>
              <a:buNone/>
            </a:pPr>
            <a:r>
              <a:rPr lang="en" sz="6000">
                <a:solidFill>
                  <a:schemeClr val="accent4"/>
                </a:solidFill>
                <a:latin typeface="Passion One"/>
                <a:ea typeface="Passion One"/>
                <a:cs typeface="Passion One"/>
                <a:sym typeface="Passion One"/>
              </a:rPr>
              <a:t>Putting the Pieces Together</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3" name="Shape 283"/>
        <p:cNvGrpSpPr/>
        <p:nvPr/>
      </p:nvGrpSpPr>
      <p:grpSpPr>
        <a:xfrm>
          <a:off x="0" y="0"/>
          <a:ext cx="0" cy="0"/>
          <a:chOff x="0" y="0"/>
          <a:chExt cx="0" cy="0"/>
        </a:xfrm>
      </p:grpSpPr>
      <p:sp>
        <p:nvSpPr>
          <p:cNvPr id="284" name="Shape 284"/>
          <p:cNvSpPr txBox="1"/>
          <p:nvPr>
            <p:ph type="title"/>
          </p:nvPr>
        </p:nvSpPr>
        <p:spPr>
          <a:xfrm>
            <a:off x="311700" y="288566"/>
            <a:ext cx="8520600" cy="763500"/>
          </a:xfrm>
          <a:prstGeom prst="rect">
            <a:avLst/>
          </a:prstGeom>
        </p:spPr>
        <p:txBody>
          <a:bodyPr anchorCtr="0" anchor="t" bIns="91425" lIns="91425" rIns="91425" tIns="91425">
            <a:noAutofit/>
          </a:bodyPr>
          <a:lstStyle/>
          <a:p>
            <a:pPr lvl="0" rtl="0">
              <a:spcBef>
                <a:spcPts val="0"/>
              </a:spcBef>
              <a:buNone/>
            </a:pPr>
            <a:r>
              <a:rPr lang="en" sz="3000"/>
              <a:t>Basic Workflow</a:t>
            </a:r>
          </a:p>
        </p:txBody>
      </p:sp>
      <p:sp>
        <p:nvSpPr>
          <p:cNvPr id="285" name="Shape 285"/>
          <p:cNvSpPr/>
          <p:nvPr/>
        </p:nvSpPr>
        <p:spPr>
          <a:xfrm>
            <a:off x="6344650" y="1858325"/>
            <a:ext cx="1902689" cy="1568105"/>
          </a:xfrm>
          <a:prstGeom prst="flowChartMultidocument">
            <a:avLst/>
          </a:prstGeom>
          <a:solidFill>
            <a:srgbClr val="4A86E8"/>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solidFill>
                  <a:srgbClr val="FFFFFF"/>
                </a:solidFill>
                <a:latin typeface="Roboto"/>
                <a:ea typeface="Roboto"/>
                <a:cs typeface="Roboto"/>
                <a:sym typeface="Roboto"/>
              </a:rPr>
              <a:t>Web Page</a:t>
            </a:r>
            <a:br>
              <a:rPr lang="en">
                <a:solidFill>
                  <a:srgbClr val="FFFFFF"/>
                </a:solidFill>
                <a:latin typeface="Roboto"/>
                <a:ea typeface="Roboto"/>
                <a:cs typeface="Roboto"/>
                <a:sym typeface="Roboto"/>
              </a:rPr>
            </a:br>
          </a:p>
        </p:txBody>
      </p:sp>
      <p:cxnSp>
        <p:nvCxnSpPr>
          <p:cNvPr id="286" name="Shape 286"/>
          <p:cNvCxnSpPr>
            <a:stCxn id="287" idx="3"/>
            <a:endCxn id="288" idx="1"/>
          </p:cNvCxnSpPr>
          <p:nvPr/>
        </p:nvCxnSpPr>
        <p:spPr>
          <a:xfrm>
            <a:off x="2723512" y="2642225"/>
            <a:ext cx="566700" cy="300"/>
          </a:xfrm>
          <a:prstGeom prst="straightConnector1">
            <a:avLst/>
          </a:prstGeom>
          <a:noFill/>
          <a:ln cap="flat" cmpd="sng" w="19050">
            <a:solidFill>
              <a:srgbClr val="000000"/>
            </a:solidFill>
            <a:prstDash val="solid"/>
            <a:round/>
            <a:headEnd len="lg" w="lg" type="none"/>
            <a:tailEnd len="lg" w="lg" type="triangle"/>
          </a:ln>
        </p:spPr>
      </p:cxnSp>
      <p:sp>
        <p:nvSpPr>
          <p:cNvPr id="289" name="Shape 289"/>
          <p:cNvSpPr txBox="1"/>
          <p:nvPr/>
        </p:nvSpPr>
        <p:spPr>
          <a:xfrm>
            <a:off x="6532800" y="1424425"/>
            <a:ext cx="1526400" cy="439200"/>
          </a:xfrm>
          <a:prstGeom prst="rect">
            <a:avLst/>
          </a:prstGeom>
          <a:noFill/>
          <a:ln>
            <a:noFill/>
          </a:ln>
        </p:spPr>
        <p:txBody>
          <a:bodyPr anchorCtr="0" anchor="t" bIns="91425" lIns="91425" rIns="91425" tIns="91425">
            <a:noAutofit/>
          </a:bodyPr>
          <a:lstStyle/>
          <a:p>
            <a:pPr lvl="0" rtl="0" algn="ctr">
              <a:spcBef>
                <a:spcPts val="0"/>
              </a:spcBef>
              <a:buNone/>
            </a:pPr>
            <a:r>
              <a:rPr b="1" lang="en" sz="1800">
                <a:latin typeface="Roboto"/>
                <a:ea typeface="Roboto"/>
                <a:cs typeface="Roboto"/>
                <a:sym typeface="Roboto"/>
              </a:rPr>
              <a:t>Server</a:t>
            </a:r>
          </a:p>
        </p:txBody>
      </p:sp>
      <p:sp>
        <p:nvSpPr>
          <p:cNvPr id="287" name="Shape 287"/>
          <p:cNvSpPr/>
          <p:nvPr/>
        </p:nvSpPr>
        <p:spPr>
          <a:xfrm>
            <a:off x="686812" y="2063375"/>
            <a:ext cx="2036700" cy="1157700"/>
          </a:xfrm>
          <a:prstGeom prst="rect">
            <a:avLst/>
          </a:prstGeom>
          <a:solidFill>
            <a:srgbClr val="4A86E8"/>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solidFill>
                  <a:srgbClr val="FFFFFF"/>
                </a:solidFill>
              </a:rPr>
              <a:t>Input URL:</a:t>
            </a:r>
            <a:br>
              <a:rPr lang="en">
                <a:solidFill>
                  <a:srgbClr val="FFFFFF"/>
                </a:solidFill>
              </a:rPr>
            </a:br>
            <a:r>
              <a:rPr lang="en">
                <a:solidFill>
                  <a:srgbClr val="FFFFFF"/>
                </a:solidFill>
              </a:rPr>
              <a:t>(http://nytimes.com)</a:t>
            </a:r>
          </a:p>
        </p:txBody>
      </p:sp>
      <p:sp>
        <p:nvSpPr>
          <p:cNvPr id="290" name="Shape 290"/>
          <p:cNvSpPr txBox="1"/>
          <p:nvPr/>
        </p:nvSpPr>
        <p:spPr>
          <a:xfrm>
            <a:off x="832525" y="1424425"/>
            <a:ext cx="1526400" cy="439200"/>
          </a:xfrm>
          <a:prstGeom prst="rect">
            <a:avLst/>
          </a:prstGeom>
          <a:noFill/>
          <a:ln>
            <a:noFill/>
          </a:ln>
        </p:spPr>
        <p:txBody>
          <a:bodyPr anchorCtr="0" anchor="t" bIns="91425" lIns="91425" rIns="91425" tIns="91425">
            <a:noAutofit/>
          </a:bodyPr>
          <a:lstStyle/>
          <a:p>
            <a:pPr lvl="0" rtl="0" algn="ctr">
              <a:spcBef>
                <a:spcPts val="0"/>
              </a:spcBef>
              <a:buNone/>
            </a:pPr>
            <a:r>
              <a:rPr b="1" lang="en" sz="1800">
                <a:latin typeface="Roboto"/>
                <a:ea typeface="Roboto"/>
                <a:cs typeface="Roboto"/>
                <a:sym typeface="Roboto"/>
              </a:rPr>
              <a:t>Client</a:t>
            </a:r>
          </a:p>
        </p:txBody>
      </p:sp>
      <p:sp>
        <p:nvSpPr>
          <p:cNvPr id="291" name="Shape 291"/>
          <p:cNvSpPr/>
          <p:nvPr/>
        </p:nvSpPr>
        <p:spPr>
          <a:xfrm>
            <a:off x="6433525" y="4754187"/>
            <a:ext cx="1724950" cy="1463575"/>
          </a:xfrm>
          <a:prstGeom prst="flowChartMagneticDisk">
            <a:avLst/>
          </a:prstGeom>
          <a:solidFill>
            <a:srgbClr val="4A86E8"/>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br>
              <a:rPr lang="en">
                <a:solidFill>
                  <a:srgbClr val="FFFFFF"/>
                </a:solidFill>
              </a:rPr>
            </a:br>
            <a:r>
              <a:rPr lang="en">
                <a:solidFill>
                  <a:srgbClr val="FFFFFF"/>
                </a:solidFill>
              </a:rPr>
              <a:t>Document Database or </a:t>
            </a:r>
            <a:br>
              <a:rPr lang="en">
                <a:solidFill>
                  <a:srgbClr val="FFFFFF"/>
                </a:solidFill>
              </a:rPr>
            </a:br>
            <a:r>
              <a:rPr lang="en">
                <a:solidFill>
                  <a:srgbClr val="FFFFFF"/>
                </a:solidFill>
              </a:rPr>
              <a:t>File System</a:t>
            </a:r>
          </a:p>
        </p:txBody>
      </p:sp>
      <p:sp>
        <p:nvSpPr>
          <p:cNvPr id="288" name="Shape 288"/>
          <p:cNvSpPr/>
          <p:nvPr/>
        </p:nvSpPr>
        <p:spPr>
          <a:xfrm>
            <a:off x="3290281" y="2063525"/>
            <a:ext cx="2036700" cy="1157700"/>
          </a:xfrm>
          <a:prstGeom prst="rect">
            <a:avLst/>
          </a:prstGeom>
          <a:solidFill>
            <a:srgbClr val="4A86E8"/>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solidFill>
                  <a:srgbClr val="FFFFFF"/>
                </a:solidFill>
              </a:rPr>
              <a:t>Scraper:</a:t>
            </a:r>
            <a:br>
              <a:rPr lang="en">
                <a:solidFill>
                  <a:srgbClr val="FFFFFF"/>
                </a:solidFill>
              </a:rPr>
            </a:br>
            <a:r>
              <a:rPr lang="en">
                <a:solidFill>
                  <a:srgbClr val="FFFFFF"/>
                </a:solidFill>
              </a:rPr>
              <a:t>(requests.py)</a:t>
            </a:r>
          </a:p>
        </p:txBody>
      </p:sp>
      <p:cxnSp>
        <p:nvCxnSpPr>
          <p:cNvPr id="292" name="Shape 292"/>
          <p:cNvCxnSpPr>
            <a:stCxn id="288" idx="2"/>
            <a:endCxn id="293" idx="0"/>
          </p:cNvCxnSpPr>
          <p:nvPr/>
        </p:nvCxnSpPr>
        <p:spPr>
          <a:xfrm>
            <a:off x="4308631" y="3221225"/>
            <a:ext cx="0" cy="1616700"/>
          </a:xfrm>
          <a:prstGeom prst="straightConnector1">
            <a:avLst/>
          </a:prstGeom>
          <a:noFill/>
          <a:ln cap="flat" cmpd="sng" w="19050">
            <a:solidFill>
              <a:srgbClr val="000000"/>
            </a:solidFill>
            <a:prstDash val="solid"/>
            <a:round/>
            <a:headEnd len="lg" w="lg" type="none"/>
            <a:tailEnd len="lg" w="lg" type="triangle"/>
          </a:ln>
        </p:spPr>
      </p:cxnSp>
      <p:cxnSp>
        <p:nvCxnSpPr>
          <p:cNvPr id="294" name="Shape 294"/>
          <p:cNvCxnSpPr/>
          <p:nvPr/>
        </p:nvCxnSpPr>
        <p:spPr>
          <a:xfrm>
            <a:off x="5326981" y="2489975"/>
            <a:ext cx="1017600" cy="0"/>
          </a:xfrm>
          <a:prstGeom prst="straightConnector1">
            <a:avLst/>
          </a:prstGeom>
          <a:noFill/>
          <a:ln cap="flat" cmpd="sng" w="19050">
            <a:solidFill>
              <a:srgbClr val="000000"/>
            </a:solidFill>
            <a:prstDash val="solid"/>
            <a:round/>
            <a:headEnd len="lg" w="lg" type="none"/>
            <a:tailEnd len="lg" w="lg" type="triangle"/>
          </a:ln>
        </p:spPr>
      </p:cxnSp>
      <p:cxnSp>
        <p:nvCxnSpPr>
          <p:cNvPr id="295" name="Shape 295"/>
          <p:cNvCxnSpPr/>
          <p:nvPr/>
        </p:nvCxnSpPr>
        <p:spPr>
          <a:xfrm rot="10800000">
            <a:off x="5327050" y="2870978"/>
            <a:ext cx="1017600" cy="0"/>
          </a:xfrm>
          <a:prstGeom prst="straightConnector1">
            <a:avLst/>
          </a:prstGeom>
          <a:noFill/>
          <a:ln cap="flat" cmpd="sng" w="19050">
            <a:solidFill>
              <a:srgbClr val="000000"/>
            </a:solidFill>
            <a:prstDash val="solid"/>
            <a:round/>
            <a:headEnd len="lg" w="lg" type="none"/>
            <a:tailEnd len="lg" w="lg" type="triangle"/>
          </a:ln>
        </p:spPr>
      </p:cxnSp>
      <p:sp>
        <p:nvSpPr>
          <p:cNvPr id="293" name="Shape 293"/>
          <p:cNvSpPr/>
          <p:nvPr/>
        </p:nvSpPr>
        <p:spPr>
          <a:xfrm>
            <a:off x="3290275" y="4837825"/>
            <a:ext cx="2036700" cy="1296300"/>
          </a:xfrm>
          <a:prstGeom prst="flowChartInternalStorage">
            <a:avLst/>
          </a:prstGeom>
          <a:solidFill>
            <a:srgbClr val="4A86E8"/>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solidFill>
                  <a:srgbClr val="FFFFFF"/>
                </a:solidFill>
              </a:rPr>
              <a:t>Structured </a:t>
            </a:r>
            <a:br>
              <a:rPr lang="en">
                <a:solidFill>
                  <a:srgbClr val="FFFFFF"/>
                </a:solidFill>
              </a:rPr>
            </a:br>
            <a:r>
              <a:rPr lang="en">
                <a:solidFill>
                  <a:srgbClr val="FFFFFF"/>
                </a:solidFill>
              </a:rPr>
              <a:t>Text Output</a:t>
            </a:r>
          </a:p>
        </p:txBody>
      </p:sp>
      <p:cxnSp>
        <p:nvCxnSpPr>
          <p:cNvPr id="296" name="Shape 296"/>
          <p:cNvCxnSpPr>
            <a:stCxn id="293" idx="3"/>
            <a:endCxn id="291" idx="2"/>
          </p:cNvCxnSpPr>
          <p:nvPr/>
        </p:nvCxnSpPr>
        <p:spPr>
          <a:xfrm>
            <a:off x="5326975" y="5485975"/>
            <a:ext cx="1106700" cy="0"/>
          </a:xfrm>
          <a:prstGeom prst="straightConnector1">
            <a:avLst/>
          </a:prstGeom>
          <a:noFill/>
          <a:ln cap="flat" cmpd="sng" w="19050">
            <a:solidFill>
              <a:srgbClr val="000000"/>
            </a:solidFill>
            <a:prstDash val="solid"/>
            <a:round/>
            <a:headEnd len="lg" w="lg" type="none"/>
            <a:tailEnd len="lg" w="lg" type="triangle"/>
          </a:ln>
        </p:spPr>
      </p:cxnSp>
      <p:sp>
        <p:nvSpPr>
          <p:cNvPr id="297" name="Shape 297"/>
          <p:cNvSpPr txBox="1"/>
          <p:nvPr/>
        </p:nvSpPr>
        <p:spPr>
          <a:xfrm>
            <a:off x="5431675" y="2124475"/>
            <a:ext cx="884400" cy="375600"/>
          </a:xfrm>
          <a:prstGeom prst="rect">
            <a:avLst/>
          </a:prstGeom>
          <a:noFill/>
          <a:ln>
            <a:noFill/>
          </a:ln>
        </p:spPr>
        <p:txBody>
          <a:bodyPr anchorCtr="0" anchor="t" bIns="91425" lIns="91425" rIns="91425" tIns="91425">
            <a:noAutofit/>
          </a:bodyPr>
          <a:lstStyle/>
          <a:p>
            <a:pPr lvl="0">
              <a:spcBef>
                <a:spcPts val="0"/>
              </a:spcBef>
              <a:buNone/>
            </a:pPr>
            <a:r>
              <a:rPr lang="en"/>
              <a:t>Request</a:t>
            </a:r>
          </a:p>
        </p:txBody>
      </p:sp>
      <p:sp>
        <p:nvSpPr>
          <p:cNvPr id="298" name="Shape 298"/>
          <p:cNvSpPr txBox="1"/>
          <p:nvPr/>
        </p:nvSpPr>
        <p:spPr>
          <a:xfrm>
            <a:off x="5374675" y="2810275"/>
            <a:ext cx="1017600" cy="375600"/>
          </a:xfrm>
          <a:prstGeom prst="rect">
            <a:avLst/>
          </a:prstGeom>
          <a:noFill/>
          <a:ln>
            <a:noFill/>
          </a:ln>
        </p:spPr>
        <p:txBody>
          <a:bodyPr anchorCtr="0" anchor="t" bIns="91425" lIns="91425" rIns="91425" tIns="91425">
            <a:noAutofit/>
          </a:bodyPr>
          <a:lstStyle/>
          <a:p>
            <a:pPr lvl="0" rtl="0">
              <a:spcBef>
                <a:spcPts val="0"/>
              </a:spcBef>
              <a:buNone/>
            </a:pPr>
            <a:r>
              <a:rPr lang="en"/>
              <a:t>Response</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2" name="Shape 302"/>
        <p:cNvGrpSpPr/>
        <p:nvPr/>
      </p:nvGrpSpPr>
      <p:grpSpPr>
        <a:xfrm>
          <a:off x="0" y="0"/>
          <a:ext cx="0" cy="0"/>
          <a:chOff x="0" y="0"/>
          <a:chExt cx="0" cy="0"/>
        </a:xfrm>
      </p:grpSpPr>
      <p:sp>
        <p:nvSpPr>
          <p:cNvPr id="303" name="Shape 303"/>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Being a Good Citizen</a:t>
            </a:r>
          </a:p>
        </p:txBody>
      </p:sp>
      <p:sp>
        <p:nvSpPr>
          <p:cNvPr id="304" name="Shape 304"/>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50000"/>
              </a:lnSpc>
              <a:spcBef>
                <a:spcPts val="0"/>
              </a:spcBef>
              <a:buSzPct val="100000"/>
            </a:pPr>
            <a:r>
              <a:rPr lang="en" sz="2400"/>
              <a:t>Robot.txt files - tell you what the site does and does not allow from crawlers.</a:t>
            </a:r>
          </a:p>
          <a:p>
            <a:pPr indent="-381000" lvl="0" marL="457200" rtl="0">
              <a:spcBef>
                <a:spcPts val="0"/>
              </a:spcBef>
              <a:buSzPct val="100000"/>
            </a:pPr>
            <a:r>
              <a:rPr lang="en" sz="2400"/>
              <a:t>Rate limiting - limiting the frequency at which you ping a website.</a:t>
            </a:r>
          </a:p>
          <a:p>
            <a:pPr indent="-381000" lvl="1" marL="914400" rtl="0">
              <a:spcBef>
                <a:spcPts val="0"/>
              </a:spcBef>
              <a:buSzPct val="100000"/>
            </a:pPr>
            <a:r>
              <a:rPr lang="en" sz="2400"/>
              <a:t>Too much traffic too quickly may bring down a smaller website.</a:t>
            </a:r>
          </a:p>
          <a:p>
            <a:pPr indent="-381000" lvl="1" marL="914400" rtl="0">
              <a:spcBef>
                <a:spcPts val="0"/>
              </a:spcBef>
              <a:buSzPct val="100000"/>
            </a:pPr>
            <a:r>
              <a:rPr lang="en" sz="2400"/>
              <a:t>Larger websites may block your IP address.</a:t>
            </a:r>
          </a:p>
          <a:p>
            <a:pPr lvl="0" rtl="0">
              <a:spcBef>
                <a:spcPts val="0"/>
              </a:spcBef>
              <a:buNone/>
            </a:pPr>
            <a:r>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5" name="Shape 75"/>
        <p:cNvGrpSpPr/>
        <p:nvPr/>
      </p:nvGrpSpPr>
      <p:grpSpPr>
        <a:xfrm>
          <a:off x="0" y="0"/>
          <a:ext cx="0" cy="0"/>
          <a:chOff x="0" y="0"/>
          <a:chExt cx="0" cy="0"/>
        </a:xfrm>
      </p:grpSpPr>
      <p:sp>
        <p:nvSpPr>
          <p:cNvPr id="76" name="Shape 76"/>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Your Mission</a:t>
            </a:r>
          </a:p>
        </p:txBody>
      </p:sp>
      <p:sp>
        <p:nvSpPr>
          <p:cNvPr id="77" name="Shape 77"/>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00000"/>
              </a:lnSpc>
              <a:spcBef>
                <a:spcPts val="0"/>
              </a:spcBef>
              <a:spcAft>
                <a:spcPts val="0"/>
              </a:spcAft>
              <a:buClr>
                <a:schemeClr val="dk1"/>
              </a:buClr>
              <a:buSzPct val="100000"/>
            </a:pPr>
            <a:r>
              <a:rPr lang="en" sz="2400">
                <a:solidFill>
                  <a:schemeClr val="dk1"/>
                </a:solidFill>
              </a:rPr>
              <a:t>Get the data you need to the job you need to do.</a:t>
            </a:r>
          </a:p>
          <a:p>
            <a:pPr indent="-381000" lvl="0" marL="457200" rtl="0">
              <a:lnSpc>
                <a:spcPct val="100000"/>
              </a:lnSpc>
              <a:spcBef>
                <a:spcPts val="0"/>
              </a:spcBef>
              <a:spcAft>
                <a:spcPts val="0"/>
              </a:spcAft>
              <a:buClr>
                <a:schemeClr val="dk1"/>
              </a:buClr>
              <a:buSzPct val="100000"/>
            </a:pPr>
            <a:r>
              <a:rPr lang="en" sz="2400">
                <a:solidFill>
                  <a:schemeClr val="dk1"/>
                </a:solidFill>
              </a:rPr>
              <a:t>Data is designed for operations, not analysis.</a:t>
            </a:r>
          </a:p>
          <a:p>
            <a:pPr indent="-381000" lvl="0" marL="457200" rtl="0">
              <a:lnSpc>
                <a:spcPct val="100000"/>
              </a:lnSpc>
              <a:spcBef>
                <a:spcPts val="0"/>
              </a:spcBef>
              <a:spcAft>
                <a:spcPts val="0"/>
              </a:spcAft>
              <a:buClr>
                <a:schemeClr val="dk1"/>
              </a:buClr>
              <a:buSzPct val="100000"/>
            </a:pPr>
            <a:r>
              <a:rPr lang="en" sz="2400">
                <a:solidFill>
                  <a:schemeClr val="dk1"/>
                </a:solidFill>
              </a:rPr>
              <a:t>Data used in analysis usually needs to be denormalized.</a:t>
            </a:r>
          </a:p>
          <a:p>
            <a:pPr indent="-381000" lvl="0" marL="457200" rtl="0">
              <a:lnSpc>
                <a:spcPct val="100000"/>
              </a:lnSpc>
              <a:spcBef>
                <a:spcPts val="0"/>
              </a:spcBef>
              <a:spcAft>
                <a:spcPts val="0"/>
              </a:spcAft>
              <a:buClr>
                <a:schemeClr val="dk1"/>
              </a:buClr>
              <a:buSzPct val="100000"/>
            </a:pPr>
            <a:r>
              <a:rPr lang="en" sz="2400">
                <a:solidFill>
                  <a:schemeClr val="dk1"/>
                </a:solidFill>
              </a:rPr>
              <a:t>There can be many gatekeepers.</a:t>
            </a:r>
          </a:p>
          <a:p>
            <a:pPr lvl="0" rtl="0">
              <a:lnSpc>
                <a:spcPct val="100000"/>
              </a:lnSpc>
              <a:spcBef>
                <a:spcPts val="0"/>
              </a:spcBef>
              <a:spcAft>
                <a:spcPts val="0"/>
              </a:spcAft>
              <a:buNone/>
            </a:pPr>
            <a:r>
              <a:t/>
            </a:r>
            <a:endParaRPr sz="2400">
              <a:solidFill>
                <a:schemeClr val="dk1"/>
              </a:solidFill>
            </a:endParaRPr>
          </a:p>
          <a:p>
            <a:pPr lvl="0" rtl="0">
              <a:lnSpc>
                <a:spcPct val="100000"/>
              </a:lnSpc>
              <a:spcBef>
                <a:spcPts val="0"/>
              </a:spcBef>
              <a:spcAft>
                <a:spcPts val="0"/>
              </a:spcAft>
              <a:buNone/>
            </a:pPr>
            <a:r>
              <a:t/>
            </a:r>
            <a:endParaRPr sz="2400">
              <a:solidFill>
                <a:schemeClr val="dk1"/>
              </a:solidFill>
            </a:endParaRPr>
          </a:p>
          <a:p>
            <a:pPr lvl="0" rtl="0">
              <a:lnSpc>
                <a:spcPct val="100000"/>
              </a:lnSpc>
              <a:spcBef>
                <a:spcPts val="0"/>
              </a:spcBef>
              <a:spcAft>
                <a:spcPts val="0"/>
              </a:spcAft>
              <a:buNone/>
            </a:pPr>
            <a:r>
              <a:rPr lang="en" sz="2400">
                <a:solidFill>
                  <a:schemeClr val="dk1"/>
                </a:solidFill>
              </a:rPr>
              <a:t>So what makes a good data source?</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1" name="Shape 81"/>
        <p:cNvGrpSpPr/>
        <p:nvPr/>
      </p:nvGrpSpPr>
      <p:grpSpPr>
        <a:xfrm>
          <a:off x="0" y="0"/>
          <a:ext cx="0" cy="0"/>
          <a:chOff x="0" y="0"/>
          <a:chExt cx="0" cy="0"/>
        </a:xfrm>
      </p:grpSpPr>
      <p:sp>
        <p:nvSpPr>
          <p:cNvPr id="82" name="Shape 82"/>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Publicly Available Datasets</a:t>
            </a:r>
          </a:p>
        </p:txBody>
      </p:sp>
      <p:sp>
        <p:nvSpPr>
          <p:cNvPr id="83" name="Shape 83"/>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lnSpc>
                <a:spcPct val="100000"/>
              </a:lnSpc>
              <a:spcBef>
                <a:spcPts val="0"/>
              </a:spcBef>
              <a:spcAft>
                <a:spcPts val="0"/>
              </a:spcAft>
              <a:buClr>
                <a:schemeClr val="dk1"/>
              </a:buClr>
              <a:buSzPct val="100000"/>
            </a:pPr>
            <a:r>
              <a:rPr lang="en" sz="2400" u="sng">
                <a:solidFill>
                  <a:srgbClr val="336699"/>
                </a:solidFill>
                <a:hlinkClick r:id="rId3"/>
              </a:rPr>
              <a:t>Amazon S3 Cloud Public Datasets</a:t>
            </a:r>
          </a:p>
          <a:p>
            <a:pPr indent="-381000" lvl="0" marL="457200" rtl="0">
              <a:lnSpc>
                <a:spcPct val="100000"/>
              </a:lnSpc>
              <a:spcBef>
                <a:spcPts val="0"/>
              </a:spcBef>
              <a:spcAft>
                <a:spcPts val="0"/>
              </a:spcAft>
              <a:buClr>
                <a:srgbClr val="000000"/>
              </a:buClr>
              <a:buSzPct val="100000"/>
              <a:buFont typeface="Roboto"/>
            </a:pPr>
            <a:r>
              <a:rPr lang="en" sz="2400" u="sng">
                <a:solidFill>
                  <a:srgbClr val="336699"/>
                </a:solidFill>
                <a:hlinkClick r:id="rId4"/>
              </a:rPr>
              <a:t>UCI Machine Learning Repository</a:t>
            </a:r>
          </a:p>
          <a:p>
            <a:pPr indent="-381000" lvl="0" marL="457200" rtl="0">
              <a:lnSpc>
                <a:spcPct val="100000"/>
              </a:lnSpc>
              <a:spcBef>
                <a:spcPts val="0"/>
              </a:spcBef>
              <a:spcAft>
                <a:spcPts val="0"/>
              </a:spcAft>
              <a:buClr>
                <a:srgbClr val="000000"/>
              </a:buClr>
              <a:buSzPct val="100000"/>
              <a:buFont typeface="Arial"/>
            </a:pPr>
            <a:r>
              <a:rPr lang="en" sz="2400" u="sng">
                <a:solidFill>
                  <a:srgbClr val="336699"/>
                </a:solidFill>
                <a:hlinkClick r:id="rId5"/>
              </a:rPr>
              <a:t>Awesome Public Datasets</a:t>
            </a:r>
          </a:p>
          <a:p>
            <a:pPr indent="-381000" lvl="0" marL="457200" rtl="0">
              <a:lnSpc>
                <a:spcPct val="100000"/>
              </a:lnSpc>
              <a:spcBef>
                <a:spcPts val="0"/>
              </a:spcBef>
              <a:spcAft>
                <a:spcPts val="0"/>
              </a:spcAft>
              <a:buClr>
                <a:srgbClr val="000000"/>
              </a:buClr>
              <a:buSzPct val="100000"/>
              <a:buFont typeface="Roboto"/>
            </a:pPr>
            <a:r>
              <a:rPr lang="en" sz="2400" u="sng">
                <a:solidFill>
                  <a:srgbClr val="336699"/>
                </a:solidFill>
                <a:hlinkClick r:id="rId6"/>
              </a:rPr>
              <a:t>More Datasets</a:t>
            </a:r>
          </a:p>
          <a:p>
            <a:pPr indent="-381000" lvl="0" marL="457200" rtl="0">
              <a:lnSpc>
                <a:spcPct val="100000"/>
              </a:lnSpc>
              <a:spcBef>
                <a:spcPts val="0"/>
              </a:spcBef>
              <a:spcAft>
                <a:spcPts val="0"/>
              </a:spcAft>
              <a:buClr>
                <a:srgbClr val="000000"/>
              </a:buClr>
              <a:buSzPct val="100000"/>
              <a:buFont typeface="Roboto"/>
            </a:pPr>
            <a:r>
              <a:rPr lang="en" sz="2400" u="sng">
                <a:solidFill>
                  <a:srgbClr val="336699"/>
                </a:solidFill>
                <a:hlinkClick r:id="rId7"/>
              </a:rPr>
              <a:t>Kaggle</a:t>
            </a:r>
          </a:p>
          <a:p>
            <a:pPr indent="-381000" lvl="0" marL="457200" rtl="0">
              <a:lnSpc>
                <a:spcPct val="100000"/>
              </a:lnSpc>
              <a:spcBef>
                <a:spcPts val="0"/>
              </a:spcBef>
              <a:spcAft>
                <a:spcPts val="0"/>
              </a:spcAft>
              <a:buClr>
                <a:srgbClr val="000000"/>
              </a:buClr>
              <a:buSzPct val="100000"/>
              <a:buFont typeface="Roboto"/>
            </a:pPr>
            <a:r>
              <a:rPr lang="en" sz="2400" u="sng">
                <a:solidFill>
                  <a:srgbClr val="336699"/>
                </a:solidFill>
                <a:hlinkClick r:id="rId8"/>
              </a:rPr>
              <a:t>Data.gov</a:t>
            </a:r>
          </a:p>
          <a:p>
            <a:pPr indent="-381000" lvl="0" marL="457200" rtl="0">
              <a:lnSpc>
                <a:spcPct val="100000"/>
              </a:lnSpc>
              <a:spcBef>
                <a:spcPts val="0"/>
              </a:spcBef>
              <a:spcAft>
                <a:spcPts val="0"/>
              </a:spcAft>
              <a:buClr>
                <a:srgbClr val="000000"/>
              </a:buClr>
              <a:buSzPct val="100000"/>
              <a:buFont typeface="Roboto"/>
            </a:pPr>
            <a:r>
              <a:rPr lang="en" sz="2400" u="sng">
                <a:solidFill>
                  <a:srgbClr val="336699"/>
                </a:solidFill>
                <a:hlinkClick r:id="rId9"/>
              </a:rPr>
              <a:t>Sunlight Foundation</a:t>
            </a:r>
          </a:p>
          <a:p>
            <a:pPr lvl="0" rtl="0">
              <a:lnSpc>
                <a:spcPct val="100000"/>
              </a:lnSpc>
              <a:spcBef>
                <a:spcPts val="0"/>
              </a:spcBef>
              <a:spcAft>
                <a:spcPts val="0"/>
              </a:spcAft>
              <a:buClr>
                <a:srgbClr val="000000"/>
              </a:buClr>
              <a:buSzPct val="45833"/>
              <a:buFont typeface="Arial"/>
              <a:buNone/>
            </a:pPr>
            <a:r>
              <a:t/>
            </a:r>
            <a:endParaRPr sz="2400">
              <a:solidFill>
                <a:schemeClr val="dk1"/>
              </a:solidFill>
            </a:endParaRPr>
          </a:p>
          <a:p>
            <a:pPr lvl="0" rtl="0">
              <a:lnSpc>
                <a:spcPct val="100000"/>
              </a:lnSpc>
              <a:spcBef>
                <a:spcPts val="0"/>
              </a:spcBef>
              <a:spcAft>
                <a:spcPts val="0"/>
              </a:spcAft>
              <a:buClr>
                <a:srgbClr val="000000"/>
              </a:buClr>
              <a:buSzPct val="45833"/>
              <a:buFont typeface="Arial"/>
              <a:buNone/>
            </a:pPr>
            <a:r>
              <a:rPr lang="en" sz="2400">
                <a:solidFill>
                  <a:schemeClr val="dk1"/>
                </a:solidFill>
              </a:rPr>
              <a:t>Strategy: look for academic data sets that implement techniques that you’re interested in - these may lead you to initial data or other primary sources.</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87" name="Shape 87"/>
        <p:cNvGrpSpPr/>
        <p:nvPr/>
      </p:nvGrpSpPr>
      <p:grpSpPr>
        <a:xfrm>
          <a:off x="0" y="0"/>
          <a:ext cx="0" cy="0"/>
          <a:chOff x="0" y="0"/>
          <a:chExt cx="0" cy="0"/>
        </a:xfrm>
      </p:grpSpPr>
      <p:sp>
        <p:nvSpPr>
          <p:cNvPr id="88" name="Shape 88"/>
          <p:cNvSpPr/>
          <p:nvPr/>
        </p:nvSpPr>
        <p:spPr>
          <a:xfrm>
            <a:off x="25600" y="4700"/>
            <a:ext cx="9118500" cy="6858000"/>
          </a:xfrm>
          <a:prstGeom prst="rect">
            <a:avLst/>
          </a:prstGeom>
          <a:solidFill>
            <a:srgbClr val="5B5A55">
              <a:alpha val="42780"/>
            </a:srgbClr>
          </a:solidFill>
          <a:ln>
            <a:noFill/>
          </a:ln>
        </p:spPr>
        <p:txBody>
          <a:bodyPr anchorCtr="0" anchor="ctr" bIns="91425" lIns="91425" rIns="91425" tIns="91425">
            <a:noAutofit/>
          </a:bodyPr>
          <a:lstStyle/>
          <a:p>
            <a:pPr lvl="0" rtl="0">
              <a:spcBef>
                <a:spcPts val="0"/>
              </a:spcBef>
              <a:buNone/>
            </a:pPr>
            <a:r>
              <a:t/>
            </a:r>
            <a:endParaRPr/>
          </a:p>
        </p:txBody>
      </p:sp>
      <p:sp>
        <p:nvSpPr>
          <p:cNvPr id="89" name="Shape 89"/>
          <p:cNvSpPr txBox="1"/>
          <p:nvPr/>
        </p:nvSpPr>
        <p:spPr>
          <a:xfrm>
            <a:off x="311700" y="2411850"/>
            <a:ext cx="8520600" cy="1906500"/>
          </a:xfrm>
          <a:prstGeom prst="rect">
            <a:avLst/>
          </a:prstGeom>
          <a:noFill/>
          <a:ln>
            <a:noFill/>
          </a:ln>
        </p:spPr>
        <p:txBody>
          <a:bodyPr anchorCtr="0" anchor="ctr" bIns="91425" lIns="91425" rIns="91425" tIns="91425">
            <a:noAutofit/>
          </a:bodyPr>
          <a:lstStyle/>
          <a:p>
            <a:pPr lvl="0" rtl="0" algn="ctr">
              <a:spcBef>
                <a:spcPts val="0"/>
              </a:spcBef>
              <a:buNone/>
            </a:pPr>
            <a:r>
              <a:rPr lang="en" sz="3000">
                <a:solidFill>
                  <a:schemeClr val="lt2"/>
                </a:solidFill>
                <a:latin typeface="Passion One"/>
                <a:ea typeface="Passion One"/>
                <a:cs typeface="Passion One"/>
                <a:sym typeface="Passion One"/>
              </a:rPr>
              <a:t>In the end, </a:t>
            </a:r>
          </a:p>
          <a:p>
            <a:pPr lvl="0" rtl="0" algn="ctr">
              <a:spcBef>
                <a:spcPts val="0"/>
              </a:spcBef>
              <a:buNone/>
            </a:pPr>
            <a:r>
              <a:rPr lang="en" sz="3000">
                <a:solidFill>
                  <a:schemeClr val="lt2"/>
                </a:solidFill>
                <a:latin typeface="Passion One"/>
                <a:ea typeface="Passion One"/>
                <a:cs typeface="Passion One"/>
                <a:sym typeface="Passion One"/>
              </a:rPr>
              <a:t>the best data </a:t>
            </a:r>
          </a:p>
          <a:p>
            <a:pPr lvl="0" rtl="0" algn="ctr">
              <a:spcBef>
                <a:spcPts val="0"/>
              </a:spcBef>
              <a:buNone/>
            </a:pPr>
            <a:r>
              <a:rPr lang="en" sz="3000">
                <a:solidFill>
                  <a:schemeClr val="lt2"/>
                </a:solidFill>
                <a:latin typeface="Passion One"/>
                <a:ea typeface="Passion One"/>
                <a:cs typeface="Passion One"/>
                <a:sym typeface="Passion One"/>
              </a:rPr>
              <a:t>is </a:t>
            </a:r>
            <a:r>
              <a:rPr i="1" lang="en" sz="3000">
                <a:solidFill>
                  <a:schemeClr val="lt2"/>
                </a:solidFill>
                <a:latin typeface="Passion One"/>
                <a:ea typeface="Passion One"/>
                <a:cs typeface="Passion One"/>
                <a:sym typeface="Passion One"/>
              </a:rPr>
              <a:t>always</a:t>
            </a:r>
            <a:r>
              <a:rPr lang="en" sz="3000">
                <a:solidFill>
                  <a:schemeClr val="lt2"/>
                </a:solidFill>
                <a:latin typeface="Passion One"/>
                <a:ea typeface="Passion One"/>
                <a:cs typeface="Passion One"/>
                <a:sym typeface="Passion One"/>
              </a:rPr>
              <a:t> the data </a:t>
            </a:r>
          </a:p>
          <a:p>
            <a:pPr lvl="0" rtl="0" algn="ctr">
              <a:spcBef>
                <a:spcPts val="0"/>
              </a:spcBef>
              <a:buNone/>
            </a:pPr>
            <a:r>
              <a:rPr lang="en" sz="3000">
                <a:solidFill>
                  <a:schemeClr val="lt2"/>
                </a:solidFill>
                <a:latin typeface="Passion One"/>
                <a:ea typeface="Passion One"/>
                <a:cs typeface="Passion One"/>
                <a:sym typeface="Passion One"/>
              </a:rPr>
              <a:t>you gather yourself. </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93" name="Shape 93"/>
        <p:cNvGrpSpPr/>
        <p:nvPr/>
      </p:nvGrpSpPr>
      <p:grpSpPr>
        <a:xfrm>
          <a:off x="0" y="0"/>
          <a:ext cx="0" cy="0"/>
          <a:chOff x="0" y="0"/>
          <a:chExt cx="0" cy="0"/>
        </a:xfrm>
      </p:grpSpPr>
      <p:sp>
        <p:nvSpPr>
          <p:cNvPr id="94" name="Shape 94"/>
          <p:cNvSpPr/>
          <p:nvPr/>
        </p:nvSpPr>
        <p:spPr>
          <a:xfrm>
            <a:off x="25600" y="4700"/>
            <a:ext cx="9118500" cy="6858000"/>
          </a:xfrm>
          <a:prstGeom prst="rect">
            <a:avLst/>
          </a:prstGeom>
          <a:solidFill>
            <a:srgbClr val="A6A59C">
              <a:alpha val="24320"/>
            </a:srgbClr>
          </a:solidFill>
          <a:ln>
            <a:noFill/>
          </a:ln>
        </p:spPr>
        <p:txBody>
          <a:bodyPr anchorCtr="0" anchor="ctr" bIns="91425" lIns="91425" rIns="91425" tIns="91425">
            <a:noAutofit/>
          </a:bodyPr>
          <a:lstStyle/>
          <a:p>
            <a:pPr lvl="0">
              <a:spcBef>
                <a:spcPts val="0"/>
              </a:spcBef>
              <a:buNone/>
            </a:pPr>
            <a:r>
              <a:t/>
            </a:r>
            <a:endParaRPr/>
          </a:p>
        </p:txBody>
      </p:sp>
      <p:sp>
        <p:nvSpPr>
          <p:cNvPr id="95" name="Shape 95"/>
          <p:cNvSpPr/>
          <p:nvPr/>
        </p:nvSpPr>
        <p:spPr>
          <a:xfrm>
            <a:off x="25600" y="4700"/>
            <a:ext cx="9118500" cy="6858000"/>
          </a:xfrm>
          <a:prstGeom prst="rect">
            <a:avLst/>
          </a:prstGeom>
          <a:solidFill>
            <a:srgbClr val="A6A59C">
              <a:alpha val="24320"/>
            </a:srgbClr>
          </a:solidFill>
          <a:ln>
            <a:noFill/>
          </a:ln>
        </p:spPr>
        <p:txBody>
          <a:bodyPr anchorCtr="0" anchor="ctr" bIns="91425" lIns="91425" rIns="91425" tIns="91425">
            <a:noAutofit/>
          </a:bodyPr>
          <a:lstStyle/>
          <a:p>
            <a:pPr lvl="0">
              <a:spcBef>
                <a:spcPts val="0"/>
              </a:spcBef>
              <a:buNone/>
            </a:pPr>
            <a:r>
              <a:t/>
            </a:r>
            <a:endParaRPr/>
          </a:p>
        </p:txBody>
      </p:sp>
      <p:sp>
        <p:nvSpPr>
          <p:cNvPr id="96" name="Shape 96"/>
          <p:cNvSpPr txBox="1"/>
          <p:nvPr/>
        </p:nvSpPr>
        <p:spPr>
          <a:xfrm>
            <a:off x="311700" y="2411850"/>
            <a:ext cx="8520600" cy="1906500"/>
          </a:xfrm>
          <a:prstGeom prst="rect">
            <a:avLst/>
          </a:prstGeom>
          <a:noFill/>
          <a:ln>
            <a:noFill/>
          </a:ln>
        </p:spPr>
        <p:txBody>
          <a:bodyPr anchorCtr="0" anchor="ctr" bIns="91425" lIns="91425" rIns="91425" tIns="91425">
            <a:noAutofit/>
          </a:bodyPr>
          <a:lstStyle/>
          <a:p>
            <a:pPr lvl="0" rtl="0" algn="ctr">
              <a:spcBef>
                <a:spcPts val="0"/>
              </a:spcBef>
              <a:buNone/>
            </a:pPr>
            <a:r>
              <a:rPr lang="en" sz="6000">
                <a:solidFill>
                  <a:schemeClr val="lt1"/>
                </a:solidFill>
                <a:latin typeface="Passion One"/>
                <a:ea typeface="Passion One"/>
                <a:cs typeface="Passion One"/>
                <a:sym typeface="Passion One"/>
              </a:rPr>
              <a:t>Features of Data in the Wild</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0" name="Shape 100"/>
        <p:cNvGrpSpPr/>
        <p:nvPr/>
      </p:nvGrpSpPr>
      <p:grpSpPr>
        <a:xfrm>
          <a:off x="0" y="0"/>
          <a:ext cx="0" cy="0"/>
          <a:chOff x="0" y="0"/>
          <a:chExt cx="0" cy="0"/>
        </a:xfrm>
      </p:grpSpPr>
      <p:sp>
        <p:nvSpPr>
          <p:cNvPr id="101" name="Shape 101"/>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Common Data Formats</a:t>
            </a:r>
          </a:p>
        </p:txBody>
      </p:sp>
      <p:sp>
        <p:nvSpPr>
          <p:cNvPr id="102" name="Shape 102"/>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spcBef>
                <a:spcPts val="0"/>
              </a:spcBef>
              <a:buSzPct val="100000"/>
            </a:pPr>
            <a:r>
              <a:rPr lang="en" sz="2400"/>
              <a:t>CSV - stores tabular data in plain text where each row is a record and the values are delimited by commas.</a:t>
            </a:r>
          </a:p>
          <a:p>
            <a:pPr indent="-381000" lvl="0" marL="457200" rtl="0">
              <a:spcBef>
                <a:spcPts val="0"/>
              </a:spcBef>
              <a:buSzPct val="100000"/>
            </a:pPr>
            <a:r>
              <a:rPr lang="en" sz="2400"/>
              <a:t>JSON - a data-interchange format that is easy for humans to read and write and for machines to parse and generate.</a:t>
            </a:r>
          </a:p>
          <a:p>
            <a:pPr indent="-381000" lvl="0" marL="457200" rtl="0">
              <a:spcBef>
                <a:spcPts val="0"/>
              </a:spcBef>
              <a:buSzPct val="100000"/>
            </a:pPr>
            <a:r>
              <a:rPr lang="en" sz="2400"/>
              <a:t>XML - a markup language designed to carry data, with a focus on </a:t>
            </a:r>
            <a:r>
              <a:rPr i="1" lang="en" sz="2400"/>
              <a:t>what the data is</a:t>
            </a:r>
            <a:r>
              <a:rPr lang="en" sz="2400"/>
              <a:t>.</a:t>
            </a:r>
          </a:p>
          <a:p>
            <a:pPr indent="-381000" lvl="0" marL="457200" rtl="0">
              <a:spcBef>
                <a:spcPts val="0"/>
              </a:spcBef>
              <a:buSzPct val="100000"/>
            </a:pPr>
            <a:r>
              <a:rPr lang="en" sz="2400"/>
              <a:t>HTML - a markup language designed to display data, with a focus on </a:t>
            </a:r>
            <a:r>
              <a:rPr i="1" lang="en" sz="2400"/>
              <a:t>how the data looks</a:t>
            </a:r>
            <a:r>
              <a:rPr lang="en" sz="2400"/>
              <a:t>.</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type="title"/>
          </p:nvPr>
        </p:nvSpPr>
        <p:spPr>
          <a:xfrm>
            <a:off x="311700" y="593366"/>
            <a:ext cx="8520600" cy="763500"/>
          </a:xfrm>
          <a:prstGeom prst="rect">
            <a:avLst/>
          </a:prstGeom>
        </p:spPr>
        <p:txBody>
          <a:bodyPr anchorCtr="0" anchor="t" bIns="91425" lIns="91425" rIns="91425" tIns="91425">
            <a:noAutofit/>
          </a:bodyPr>
          <a:lstStyle/>
          <a:p>
            <a:pPr lvl="0" rtl="0">
              <a:spcBef>
                <a:spcPts val="0"/>
              </a:spcBef>
              <a:buNone/>
            </a:pPr>
            <a:r>
              <a:rPr lang="en" sz="3000"/>
              <a:t>Serialization</a:t>
            </a:r>
          </a:p>
        </p:txBody>
      </p:sp>
      <p:sp>
        <p:nvSpPr>
          <p:cNvPr id="108" name="Shape 108"/>
          <p:cNvSpPr txBox="1"/>
          <p:nvPr>
            <p:ph idx="1" type="body"/>
          </p:nvPr>
        </p:nvSpPr>
        <p:spPr>
          <a:xfrm>
            <a:off x="311700" y="1536633"/>
            <a:ext cx="8520600" cy="4555200"/>
          </a:xfrm>
          <a:prstGeom prst="rect">
            <a:avLst/>
          </a:prstGeom>
        </p:spPr>
        <p:txBody>
          <a:bodyPr anchorCtr="0" anchor="t" bIns="91425" lIns="91425" rIns="91425" tIns="91425">
            <a:noAutofit/>
          </a:bodyPr>
          <a:lstStyle/>
          <a:p>
            <a:pPr indent="-381000" lvl="0" marL="457200" rtl="0">
              <a:spcBef>
                <a:spcPts val="0"/>
              </a:spcBef>
              <a:buSzPct val="100000"/>
            </a:pPr>
            <a:r>
              <a:rPr lang="en" sz="2400"/>
              <a:t>Converting structured data into format to be shared, stored, or updated </a:t>
            </a:r>
          </a:p>
          <a:p>
            <a:pPr indent="-381000" lvl="0" marL="457200" rtl="0">
              <a:spcBef>
                <a:spcPts val="0"/>
              </a:spcBef>
              <a:buSzPct val="100000"/>
            </a:pPr>
            <a:r>
              <a:rPr lang="en" sz="2400"/>
              <a:t>Original structure can be restored. </a:t>
            </a:r>
          </a:p>
          <a:p>
            <a:pPr indent="-381000" lvl="0" marL="457200" rtl="0">
              <a:spcBef>
                <a:spcPts val="0"/>
              </a:spcBef>
              <a:buSzPct val="100000"/>
            </a:pPr>
            <a:r>
              <a:rPr lang="en" sz="2400"/>
              <a:t>Minimizes the size of the data so that it takes up less disk space when stored or bandwidth when shared.</a:t>
            </a:r>
          </a:p>
          <a:p>
            <a:pPr indent="-381000" lvl="0" marL="457200" rtl="0">
              <a:spcBef>
                <a:spcPts val="0"/>
              </a:spcBef>
              <a:buSzPct val="100000"/>
              <a:buFont typeface="Consolas"/>
            </a:pPr>
            <a:r>
              <a:rPr lang="en" sz="2400">
                <a:latin typeface="Consolas"/>
                <a:ea typeface="Consolas"/>
                <a:cs typeface="Consolas"/>
                <a:sym typeface="Consolas"/>
              </a:rPr>
              <a:t>.write()</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DL Sleek">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